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66"/>
  </p:notesMasterIdLst>
  <p:handoutMasterIdLst>
    <p:handoutMasterId r:id="rId67"/>
  </p:handoutMasterIdLst>
  <p:sldIdLst>
    <p:sldId id="256" r:id="rId6"/>
    <p:sldId id="317" r:id="rId7"/>
    <p:sldId id="284" r:id="rId8"/>
    <p:sldId id="285" r:id="rId9"/>
    <p:sldId id="296" r:id="rId10"/>
    <p:sldId id="286" r:id="rId11"/>
    <p:sldId id="356" r:id="rId12"/>
    <p:sldId id="359" r:id="rId13"/>
    <p:sldId id="360" r:id="rId14"/>
    <p:sldId id="346" r:id="rId15"/>
    <p:sldId id="357" r:id="rId16"/>
    <p:sldId id="358" r:id="rId17"/>
    <p:sldId id="361" r:id="rId18"/>
    <p:sldId id="292" r:id="rId19"/>
    <p:sldId id="305" r:id="rId20"/>
    <p:sldId id="347" r:id="rId21"/>
    <p:sldId id="376" r:id="rId22"/>
    <p:sldId id="378" r:id="rId23"/>
    <p:sldId id="306" r:id="rId24"/>
    <p:sldId id="341" r:id="rId25"/>
    <p:sldId id="323" r:id="rId26"/>
    <p:sldId id="307" r:id="rId27"/>
    <p:sldId id="374" r:id="rId28"/>
    <p:sldId id="309" r:id="rId29"/>
    <p:sldId id="375" r:id="rId30"/>
    <p:sldId id="320" r:id="rId31"/>
    <p:sldId id="324" r:id="rId32"/>
    <p:sldId id="328" r:id="rId33"/>
    <p:sldId id="325" r:id="rId34"/>
    <p:sldId id="327" r:id="rId35"/>
    <p:sldId id="329" r:id="rId36"/>
    <p:sldId id="330" r:id="rId37"/>
    <p:sldId id="332" r:id="rId38"/>
    <p:sldId id="335" r:id="rId39"/>
    <p:sldId id="336" r:id="rId40"/>
    <p:sldId id="343" r:id="rId41"/>
    <p:sldId id="321" r:id="rId42"/>
    <p:sldId id="333" r:id="rId43"/>
    <p:sldId id="334" r:id="rId44"/>
    <p:sldId id="337" r:id="rId45"/>
    <p:sldId id="338" r:id="rId46"/>
    <p:sldId id="339" r:id="rId47"/>
    <p:sldId id="340" r:id="rId48"/>
    <p:sldId id="344" r:id="rId49"/>
    <p:sldId id="345" r:id="rId50"/>
    <p:sldId id="350" r:id="rId51"/>
    <p:sldId id="349" r:id="rId52"/>
    <p:sldId id="362" r:id="rId53"/>
    <p:sldId id="363" r:id="rId54"/>
    <p:sldId id="364" r:id="rId55"/>
    <p:sldId id="365" r:id="rId56"/>
    <p:sldId id="366" r:id="rId57"/>
    <p:sldId id="372" r:id="rId58"/>
    <p:sldId id="367" r:id="rId59"/>
    <p:sldId id="371" r:id="rId60"/>
    <p:sldId id="368" r:id="rId61"/>
    <p:sldId id="369" r:id="rId62"/>
    <p:sldId id="370" r:id="rId63"/>
    <p:sldId id="331" r:id="rId64"/>
    <p:sldId id="289" r:id="rId6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Swenson" initials="dp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0" autoAdjust="0"/>
    <p:restoredTop sz="74459" autoAdjust="0"/>
  </p:normalViewPr>
  <p:slideViewPr>
    <p:cSldViewPr>
      <p:cViewPr varScale="1">
        <p:scale>
          <a:sx n="102" d="100"/>
          <a:sy n="102" d="100"/>
        </p:scale>
        <p:origin x="898" y="77"/>
      </p:cViewPr>
      <p:guideLst>
        <p:guide orient="horz" pos="196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2202"/>
          </a:xfrm>
          <a:prstGeom prst="rect">
            <a:avLst/>
          </a:prstGeom>
        </p:spPr>
        <p:txBody>
          <a:bodyPr vert="horz" lIns="92126" tIns="46063" rIns="92126" bIns="46063" rtlCol="0"/>
          <a:lstStyle>
            <a:lvl1pPr algn="l">
              <a:defRPr sz="1200"/>
            </a:lvl1pPr>
          </a:lstStyle>
          <a:p>
            <a:endParaRPr lang="en-US"/>
          </a:p>
        </p:txBody>
      </p:sp>
      <p:sp>
        <p:nvSpPr>
          <p:cNvPr id="3" name="Date Placeholder 2"/>
          <p:cNvSpPr>
            <a:spLocks noGrp="1"/>
          </p:cNvSpPr>
          <p:nvPr>
            <p:ph type="dt" sz="quarter" idx="1"/>
          </p:nvPr>
        </p:nvSpPr>
        <p:spPr>
          <a:xfrm>
            <a:off x="3970939" y="2"/>
            <a:ext cx="3037840" cy="462202"/>
          </a:xfrm>
          <a:prstGeom prst="rect">
            <a:avLst/>
          </a:prstGeom>
        </p:spPr>
        <p:txBody>
          <a:bodyPr vert="horz" lIns="92126" tIns="46063" rIns="92126" bIns="46063" rtlCol="0"/>
          <a:lstStyle>
            <a:lvl1pPr algn="r">
              <a:defRPr sz="1200"/>
            </a:lvl1pPr>
          </a:lstStyle>
          <a:p>
            <a:fld id="{122E0C5D-66C2-4871-8568-8CC59131F579}" type="datetimeFigureOut">
              <a:rPr lang="en-US" smtClean="0"/>
              <a:pPr/>
              <a:t>1/31/2017</a:t>
            </a:fld>
            <a:endParaRPr lang="en-US"/>
          </a:p>
        </p:txBody>
      </p:sp>
      <p:sp>
        <p:nvSpPr>
          <p:cNvPr id="4" name="Footer Placeholder 3"/>
          <p:cNvSpPr>
            <a:spLocks noGrp="1"/>
          </p:cNvSpPr>
          <p:nvPr>
            <p:ph type="ftr" sz="quarter" idx="2"/>
          </p:nvPr>
        </p:nvSpPr>
        <p:spPr>
          <a:xfrm>
            <a:off x="1" y="8772280"/>
            <a:ext cx="3037840" cy="462202"/>
          </a:xfrm>
          <a:prstGeom prst="rect">
            <a:avLst/>
          </a:prstGeom>
        </p:spPr>
        <p:txBody>
          <a:bodyPr vert="horz" lIns="92126" tIns="46063" rIns="92126" bIns="4606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772280"/>
            <a:ext cx="3037840" cy="462202"/>
          </a:xfrm>
          <a:prstGeom prst="rect">
            <a:avLst/>
          </a:prstGeom>
        </p:spPr>
        <p:txBody>
          <a:bodyPr vert="horz" lIns="92126" tIns="46063" rIns="92126" bIns="46063" rtlCol="0" anchor="b"/>
          <a:lstStyle>
            <a:lvl1pPr algn="r">
              <a:defRPr sz="1200"/>
            </a:lvl1pPr>
          </a:lstStyle>
          <a:p>
            <a:fld id="{DE6EB12D-02B6-4636-9984-3F0CB517BCAE}" type="slidenum">
              <a:rPr lang="en-US" smtClean="0"/>
              <a:pPr/>
              <a:t>‹#›</a:t>
            </a:fld>
            <a:endParaRPr lang="en-US"/>
          </a:p>
        </p:txBody>
      </p:sp>
    </p:spTree>
    <p:extLst>
      <p:ext uri="{BB962C8B-B14F-4D97-AF65-F5344CB8AC3E}">
        <p14:creationId xmlns:p14="http://schemas.microsoft.com/office/powerpoint/2010/main" val="1054627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126" tIns="46063" rIns="92126" bIns="46063" rtlCol="0"/>
          <a:lstStyle>
            <a:lvl1pPr algn="l">
              <a:defRPr sz="1200"/>
            </a:lvl1pPr>
          </a:lstStyle>
          <a:p>
            <a:endParaRPr lang="en-US"/>
          </a:p>
        </p:txBody>
      </p:sp>
      <p:sp>
        <p:nvSpPr>
          <p:cNvPr id="3" name="Date Placeholder 2"/>
          <p:cNvSpPr>
            <a:spLocks noGrp="1"/>
          </p:cNvSpPr>
          <p:nvPr>
            <p:ph type="dt" idx="1"/>
          </p:nvPr>
        </p:nvSpPr>
        <p:spPr>
          <a:xfrm>
            <a:off x="3970939" y="0"/>
            <a:ext cx="3037840" cy="461804"/>
          </a:xfrm>
          <a:prstGeom prst="rect">
            <a:avLst/>
          </a:prstGeom>
        </p:spPr>
        <p:txBody>
          <a:bodyPr vert="horz" lIns="92126" tIns="46063" rIns="92126" bIns="46063" rtlCol="0"/>
          <a:lstStyle>
            <a:lvl1pPr algn="r">
              <a:defRPr sz="1200"/>
            </a:lvl1pPr>
          </a:lstStyle>
          <a:p>
            <a:fld id="{CBEB29B0-3BF7-4DBE-A115-003DAC140BD0}" type="datetimeFigureOut">
              <a:rPr lang="en-US" smtClean="0"/>
              <a:pPr/>
              <a:t>1/31/2017</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2126" tIns="46063" rIns="92126" bIns="46063" rtlCol="0" anchor="ctr"/>
          <a:lstStyle/>
          <a:p>
            <a:endParaRPr lang="en-US"/>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2126" tIns="46063" rIns="92126" bIns="460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37840" cy="461804"/>
          </a:xfrm>
          <a:prstGeom prst="rect">
            <a:avLst/>
          </a:prstGeom>
        </p:spPr>
        <p:txBody>
          <a:bodyPr vert="horz" lIns="92126" tIns="46063" rIns="92126" bIns="4606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8"/>
            <a:ext cx="3037840" cy="461804"/>
          </a:xfrm>
          <a:prstGeom prst="rect">
            <a:avLst/>
          </a:prstGeom>
        </p:spPr>
        <p:txBody>
          <a:bodyPr vert="horz" lIns="92126" tIns="46063" rIns="92126" bIns="46063" rtlCol="0" anchor="b"/>
          <a:lstStyle>
            <a:lvl1pPr algn="r">
              <a:defRPr sz="1200"/>
            </a:lvl1pPr>
          </a:lstStyle>
          <a:p>
            <a:fld id="{1F3D1365-5E5E-4639-8E79-A2B7EBAFAAA7}" type="slidenum">
              <a:rPr lang="en-US" smtClean="0"/>
              <a:pPr/>
              <a:t>‹#›</a:t>
            </a:fld>
            <a:endParaRPr lang="en-US"/>
          </a:p>
        </p:txBody>
      </p:sp>
    </p:spTree>
    <p:extLst>
      <p:ext uri="{BB962C8B-B14F-4D97-AF65-F5344CB8AC3E}">
        <p14:creationId xmlns:p14="http://schemas.microsoft.com/office/powerpoint/2010/main" val="209624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80000"/>
              </a:lnSpc>
              <a:spcBef>
                <a:spcPts val="198"/>
              </a:spcBef>
              <a:spcAft>
                <a:spcPts val="297"/>
              </a:spcAft>
              <a:buFont typeface="Arial" pitchFamily="34" charset="0"/>
              <a:buChar char="•"/>
            </a:pPr>
            <a:r>
              <a:rPr lang="en-US" b="1" dirty="0" smtClean="0">
                <a:effectLst>
                  <a:outerShdw blurRad="38100" dist="38100" dir="2700000" algn="tl">
                    <a:srgbClr val="000000">
                      <a:alpha val="43137"/>
                    </a:srgbClr>
                  </a:outerShdw>
                </a:effectLst>
              </a:rPr>
              <a:t>On behalf</a:t>
            </a:r>
            <a:r>
              <a:rPr lang="en-US" b="1" baseline="0" dirty="0" smtClean="0">
                <a:effectLst>
                  <a:outerShdw blurRad="38100" dist="38100" dir="2700000" algn="tl">
                    <a:srgbClr val="000000">
                      <a:alpha val="43137"/>
                    </a:srgbClr>
                  </a:outerShdw>
                </a:effectLst>
              </a:rPr>
              <a:t> of the South Pacific Division, I welcome you to (event name)</a:t>
            </a:r>
            <a:endParaRPr lang="en-US" b="1" dirty="0" smtClean="0">
              <a:solidFill>
                <a:srgbClr val="CC0000"/>
              </a:solidFill>
            </a:endParaRPr>
          </a:p>
          <a:p>
            <a:pPr>
              <a:lnSpc>
                <a:spcPct val="80000"/>
              </a:lnSpc>
              <a:spcBef>
                <a:spcPts val="198"/>
              </a:spcBef>
              <a:spcAft>
                <a:spcPts val="297"/>
              </a:spcAft>
              <a:buFontTx/>
              <a:buChar char="•"/>
            </a:pPr>
            <a:endParaRPr lang="en-US" b="1" dirty="0" smtClean="0">
              <a:solidFill>
                <a:srgbClr val="CC0000"/>
              </a:solidFill>
            </a:endParaRPr>
          </a:p>
          <a:p>
            <a:pPr>
              <a:lnSpc>
                <a:spcPct val="80000"/>
              </a:lnSpc>
              <a:spcBef>
                <a:spcPts val="198"/>
              </a:spcBef>
              <a:spcAft>
                <a:spcPts val="297"/>
              </a:spcAft>
            </a:pPr>
            <a:r>
              <a:rPr lang="en-US" b="1" i="1" dirty="0" smtClean="0">
                <a:effectLst>
                  <a:outerShdw blurRad="38100" dist="38100" dir="2700000" algn="tl">
                    <a:srgbClr val="000000">
                      <a:alpha val="43137"/>
                    </a:srgbClr>
                  </a:outerShdw>
                </a:effectLst>
              </a:rPr>
              <a:t>16 Photos (3-4 each district; 3 SPD):  clockwise starting at top right:</a:t>
            </a:r>
          </a:p>
          <a:p>
            <a:pPr>
              <a:lnSpc>
                <a:spcPct val="80000"/>
              </a:lnSpc>
              <a:spcBef>
                <a:spcPts val="198"/>
              </a:spcBef>
              <a:spcAft>
                <a:spcPts val="297"/>
              </a:spcAft>
              <a:buFontTx/>
              <a:buChar char="•"/>
            </a:pPr>
            <a:r>
              <a:rPr lang="en-US" b="1" dirty="0" smtClean="0"/>
              <a:t> </a:t>
            </a:r>
            <a:r>
              <a:rPr lang="en-US" dirty="0" smtClean="0"/>
              <a:t>Bald eagle art of Lake Sonoma by Robert Garcia (Vietnam Vet; Army River Pirate), Corps employee in SPN.</a:t>
            </a:r>
          </a:p>
          <a:p>
            <a:pPr>
              <a:lnSpc>
                <a:spcPct val="80000"/>
              </a:lnSpc>
              <a:spcBef>
                <a:spcPts val="198"/>
              </a:spcBef>
              <a:spcAft>
                <a:spcPts val="297"/>
              </a:spcAft>
              <a:buFontTx/>
              <a:buChar char="•"/>
            </a:pPr>
            <a:r>
              <a:rPr lang="en-US" dirty="0" smtClean="0"/>
              <a:t> Earl Flint (90 yrs old in 2010) fishing at Conchas Dam which he helped build during the depression </a:t>
            </a:r>
            <a:r>
              <a:rPr lang="en-US" dirty="0" smtClean="0">
                <a:solidFill>
                  <a:srgbClr val="CC0000"/>
                </a:solidFill>
              </a:rPr>
              <a:t>(Gallery) </a:t>
            </a:r>
            <a:r>
              <a:rPr lang="en-US" dirty="0" smtClean="0"/>
              <a:t>14 May 2010, Conchas Dam and Albuquerque District celebrated their 75</a:t>
            </a:r>
            <a:r>
              <a:rPr lang="en-US" baseline="30000" dirty="0" smtClean="0"/>
              <a:t>th</a:t>
            </a:r>
            <a:r>
              <a:rPr lang="en-US" dirty="0" smtClean="0"/>
              <a:t> anniversary.</a:t>
            </a:r>
            <a:endParaRPr lang="en-US" b="1" i="1" dirty="0" smtClean="0"/>
          </a:p>
          <a:p>
            <a:pPr>
              <a:lnSpc>
                <a:spcPct val="80000"/>
              </a:lnSpc>
              <a:buFont typeface="Arial" pitchFamily="34" charset="0"/>
              <a:buChar char="•"/>
            </a:pPr>
            <a:r>
              <a:rPr lang="en-US" dirty="0" smtClean="0">
                <a:solidFill>
                  <a:srgbClr val="FF0000"/>
                </a:solidFill>
              </a:rPr>
              <a:t>SPN  - </a:t>
            </a:r>
            <a:r>
              <a:rPr lang="en-US" dirty="0" smtClean="0"/>
              <a:t>Raccoon crewman during debris removal in SF Bay</a:t>
            </a:r>
          </a:p>
          <a:p>
            <a:pPr>
              <a:lnSpc>
                <a:spcPct val="80000"/>
              </a:lnSpc>
              <a:spcBef>
                <a:spcPts val="198"/>
              </a:spcBef>
              <a:spcAft>
                <a:spcPts val="297"/>
              </a:spcAft>
              <a:buFontTx/>
              <a:buChar char="•"/>
            </a:pPr>
            <a:r>
              <a:rPr lang="en-US" dirty="0" smtClean="0"/>
              <a:t> </a:t>
            </a:r>
            <a:r>
              <a:rPr lang="en-US" dirty="0" smtClean="0">
                <a:solidFill>
                  <a:srgbClr val="FF0000"/>
                </a:solidFill>
              </a:rPr>
              <a:t>SPL - </a:t>
            </a:r>
            <a:r>
              <a:rPr lang="en-US" dirty="0" smtClean="0"/>
              <a:t>Border fence construction</a:t>
            </a:r>
          </a:p>
          <a:p>
            <a:pPr>
              <a:lnSpc>
                <a:spcPct val="80000"/>
              </a:lnSpc>
              <a:spcBef>
                <a:spcPts val="198"/>
              </a:spcBef>
              <a:spcAft>
                <a:spcPts val="297"/>
              </a:spcAft>
              <a:buFontTx/>
              <a:buChar char="•"/>
            </a:pPr>
            <a:r>
              <a:rPr lang="en-US" dirty="0" smtClean="0"/>
              <a:t> </a:t>
            </a:r>
            <a:r>
              <a:rPr lang="en-US" dirty="0" smtClean="0">
                <a:solidFill>
                  <a:srgbClr val="FF0000"/>
                </a:solidFill>
              </a:rPr>
              <a:t>SPK - </a:t>
            </a:r>
            <a:r>
              <a:rPr lang="en-US" dirty="0" smtClean="0"/>
              <a:t>Park ranger bald eagle banding</a:t>
            </a:r>
          </a:p>
          <a:p>
            <a:pPr>
              <a:lnSpc>
                <a:spcPct val="80000"/>
              </a:lnSpc>
              <a:spcBef>
                <a:spcPts val="198"/>
              </a:spcBef>
              <a:spcAft>
                <a:spcPts val="297"/>
              </a:spcAft>
              <a:buFontTx/>
              <a:buChar char="•"/>
            </a:pPr>
            <a:r>
              <a:rPr lang="en-US" dirty="0" smtClean="0"/>
              <a:t> </a:t>
            </a:r>
            <a:r>
              <a:rPr lang="en-US" dirty="0" smtClean="0">
                <a:solidFill>
                  <a:srgbClr val="FF0000"/>
                </a:solidFill>
              </a:rPr>
              <a:t>SPK - </a:t>
            </a:r>
            <a:r>
              <a:rPr lang="en-US" dirty="0" smtClean="0"/>
              <a:t>Folsom bridge</a:t>
            </a:r>
          </a:p>
          <a:p>
            <a:pPr>
              <a:lnSpc>
                <a:spcPct val="80000"/>
              </a:lnSpc>
              <a:spcBef>
                <a:spcPts val="198"/>
              </a:spcBef>
              <a:spcAft>
                <a:spcPts val="297"/>
              </a:spcAft>
              <a:buFontTx/>
              <a:buChar char="•"/>
            </a:pPr>
            <a:r>
              <a:rPr lang="en-US" dirty="0" smtClean="0"/>
              <a:t> </a:t>
            </a:r>
            <a:r>
              <a:rPr lang="en-US" dirty="0" smtClean="0">
                <a:solidFill>
                  <a:srgbClr val="FF0000"/>
                </a:solidFill>
              </a:rPr>
              <a:t>SPA - </a:t>
            </a:r>
            <a:r>
              <a:rPr lang="en-US" dirty="0" smtClean="0"/>
              <a:t>Bosque restoration</a:t>
            </a:r>
          </a:p>
          <a:p>
            <a:pPr>
              <a:lnSpc>
                <a:spcPct val="80000"/>
              </a:lnSpc>
              <a:spcBef>
                <a:spcPts val="198"/>
              </a:spcBef>
              <a:spcAft>
                <a:spcPts val="297"/>
              </a:spcAft>
              <a:buFontTx/>
              <a:buChar char="•"/>
            </a:pPr>
            <a:r>
              <a:rPr lang="en-US" dirty="0" smtClean="0"/>
              <a:t> </a:t>
            </a:r>
            <a:r>
              <a:rPr lang="en-US" dirty="0" smtClean="0">
                <a:solidFill>
                  <a:srgbClr val="FF0000"/>
                </a:solidFill>
              </a:rPr>
              <a:t>SPD - </a:t>
            </a:r>
            <a:r>
              <a:rPr lang="en-US" dirty="0" smtClean="0"/>
              <a:t>Kelley Aasen, Mark Wingate-EM Ops</a:t>
            </a:r>
          </a:p>
          <a:p>
            <a:pPr>
              <a:lnSpc>
                <a:spcPct val="80000"/>
              </a:lnSpc>
              <a:spcBef>
                <a:spcPts val="198"/>
              </a:spcBef>
              <a:spcAft>
                <a:spcPts val="297"/>
              </a:spcAft>
              <a:buFontTx/>
              <a:buChar char="•"/>
            </a:pPr>
            <a:r>
              <a:rPr lang="en-US" dirty="0" smtClean="0"/>
              <a:t> </a:t>
            </a:r>
            <a:r>
              <a:rPr lang="en-US" dirty="0" smtClean="0">
                <a:solidFill>
                  <a:srgbClr val="FF0000"/>
                </a:solidFill>
              </a:rPr>
              <a:t>SPA - </a:t>
            </a:r>
            <a:r>
              <a:rPr lang="en-US" dirty="0" smtClean="0"/>
              <a:t>MILCON Air force Hanger</a:t>
            </a:r>
          </a:p>
          <a:p>
            <a:pPr>
              <a:lnSpc>
                <a:spcPct val="80000"/>
              </a:lnSpc>
              <a:spcBef>
                <a:spcPts val="198"/>
              </a:spcBef>
              <a:spcAft>
                <a:spcPts val="297"/>
              </a:spcAft>
              <a:buFontTx/>
              <a:buChar char="•"/>
            </a:pPr>
            <a:r>
              <a:rPr lang="en-US" dirty="0" smtClean="0"/>
              <a:t> </a:t>
            </a:r>
            <a:r>
              <a:rPr lang="en-US" dirty="0" smtClean="0">
                <a:solidFill>
                  <a:srgbClr val="FF0000"/>
                </a:solidFill>
              </a:rPr>
              <a:t>SPL - </a:t>
            </a:r>
            <a:r>
              <a:rPr lang="en-US" dirty="0" smtClean="0"/>
              <a:t>MILCON  Ft. Irwin &amp; Army MILCON</a:t>
            </a:r>
          </a:p>
          <a:p>
            <a:pPr>
              <a:lnSpc>
                <a:spcPct val="80000"/>
              </a:lnSpc>
              <a:spcBef>
                <a:spcPts val="198"/>
              </a:spcBef>
              <a:spcAft>
                <a:spcPts val="297"/>
              </a:spcAft>
              <a:buFontTx/>
              <a:buChar char="•"/>
            </a:pPr>
            <a:r>
              <a:rPr lang="en-US" dirty="0" smtClean="0"/>
              <a:t> </a:t>
            </a:r>
            <a:r>
              <a:rPr lang="en-US" dirty="0" smtClean="0">
                <a:solidFill>
                  <a:srgbClr val="CC0000"/>
                </a:solidFill>
              </a:rPr>
              <a:t>SPK &amp; </a:t>
            </a:r>
            <a:r>
              <a:rPr lang="en-US" dirty="0" smtClean="0">
                <a:solidFill>
                  <a:srgbClr val="FF0000"/>
                </a:solidFill>
              </a:rPr>
              <a:t>SPN - </a:t>
            </a:r>
            <a:r>
              <a:rPr lang="en-US" dirty="0" smtClean="0"/>
              <a:t>Bay Bridge earthquake retrofit consultation </a:t>
            </a:r>
            <a:r>
              <a:rPr lang="en-US" dirty="0" smtClean="0">
                <a:solidFill>
                  <a:srgbClr val="CC0000"/>
                </a:solidFill>
              </a:rPr>
              <a:t>(Gallery)</a:t>
            </a:r>
          </a:p>
          <a:p>
            <a:pPr>
              <a:lnSpc>
                <a:spcPct val="80000"/>
              </a:lnSpc>
              <a:spcBef>
                <a:spcPts val="198"/>
              </a:spcBef>
              <a:spcAft>
                <a:spcPts val="297"/>
              </a:spcAft>
              <a:buFontTx/>
              <a:buChar char="•"/>
            </a:pPr>
            <a:r>
              <a:rPr lang="en-US" dirty="0" smtClean="0"/>
              <a:t> </a:t>
            </a:r>
            <a:r>
              <a:rPr lang="en-US" dirty="0" smtClean="0">
                <a:solidFill>
                  <a:srgbClr val="FF0000"/>
                </a:solidFill>
              </a:rPr>
              <a:t>SPA - </a:t>
            </a:r>
            <a:r>
              <a:rPr lang="en-US" dirty="0" smtClean="0"/>
              <a:t>LEED certification of BIA schools</a:t>
            </a:r>
          </a:p>
          <a:p>
            <a:pPr>
              <a:lnSpc>
                <a:spcPct val="80000"/>
              </a:lnSpc>
              <a:spcBef>
                <a:spcPts val="198"/>
              </a:spcBef>
              <a:spcAft>
                <a:spcPts val="297"/>
              </a:spcAft>
              <a:buFontTx/>
              <a:buChar char="•"/>
            </a:pPr>
            <a:r>
              <a:rPr lang="en-US" dirty="0" smtClean="0"/>
              <a:t> </a:t>
            </a:r>
            <a:r>
              <a:rPr lang="en-US" dirty="0" smtClean="0">
                <a:solidFill>
                  <a:srgbClr val="FF0000"/>
                </a:solidFill>
              </a:rPr>
              <a:t>SPN  - </a:t>
            </a:r>
            <a:r>
              <a:rPr lang="en-US" dirty="0" smtClean="0"/>
              <a:t>Construction</a:t>
            </a:r>
          </a:p>
          <a:p>
            <a:pPr>
              <a:lnSpc>
                <a:spcPct val="80000"/>
              </a:lnSpc>
              <a:spcBef>
                <a:spcPts val="198"/>
              </a:spcBef>
              <a:spcAft>
                <a:spcPts val="297"/>
              </a:spcAft>
              <a:buFontTx/>
              <a:buChar char="•"/>
            </a:pPr>
            <a:r>
              <a:rPr lang="en-US" dirty="0" smtClean="0"/>
              <a:t> </a:t>
            </a:r>
            <a:r>
              <a:rPr lang="en-US" dirty="0" smtClean="0">
                <a:solidFill>
                  <a:srgbClr val="CC0000"/>
                </a:solidFill>
              </a:rPr>
              <a:t>SPN</a:t>
            </a:r>
            <a:r>
              <a:rPr lang="en-US" dirty="0" smtClean="0"/>
              <a:t> </a:t>
            </a:r>
            <a:r>
              <a:rPr lang="en-US" dirty="0" smtClean="0">
                <a:solidFill>
                  <a:srgbClr val="FF0000"/>
                </a:solidFill>
              </a:rPr>
              <a:t>-</a:t>
            </a:r>
            <a:r>
              <a:rPr lang="en-US" dirty="0" smtClean="0"/>
              <a:t> Fari Tabatabai in Afghanistan</a:t>
            </a:r>
          </a:p>
          <a:p>
            <a:pPr>
              <a:lnSpc>
                <a:spcPct val="80000"/>
              </a:lnSpc>
              <a:spcBef>
                <a:spcPts val="198"/>
              </a:spcBef>
              <a:spcAft>
                <a:spcPts val="297"/>
              </a:spcAft>
              <a:buClr>
                <a:schemeClr val="tx1"/>
              </a:buClr>
              <a:buFontTx/>
              <a:buChar char="•"/>
            </a:pPr>
            <a:r>
              <a:rPr lang="en-US" dirty="0" smtClean="0">
                <a:solidFill>
                  <a:srgbClr val="CC0000"/>
                </a:solidFill>
              </a:rPr>
              <a:t> </a:t>
            </a:r>
            <a:r>
              <a:rPr lang="en-US" dirty="0" smtClean="0">
                <a:solidFill>
                  <a:srgbClr val="FF0000"/>
                </a:solidFill>
              </a:rPr>
              <a:t>SPL - </a:t>
            </a:r>
            <a:r>
              <a:rPr lang="en-US" dirty="0" smtClean="0"/>
              <a:t>Construction Ft. Irwin</a:t>
            </a:r>
          </a:p>
          <a:p>
            <a:pPr>
              <a:lnSpc>
                <a:spcPct val="80000"/>
              </a:lnSpc>
              <a:spcBef>
                <a:spcPts val="198"/>
              </a:spcBef>
              <a:spcAft>
                <a:spcPts val="297"/>
              </a:spcAft>
              <a:buFontTx/>
              <a:buChar char="•"/>
            </a:pPr>
            <a:r>
              <a:rPr lang="en-US" dirty="0" smtClean="0"/>
              <a:t> </a:t>
            </a:r>
            <a:r>
              <a:rPr lang="en-US" dirty="0" smtClean="0">
                <a:solidFill>
                  <a:srgbClr val="FF0000"/>
                </a:solidFill>
              </a:rPr>
              <a:t>SPL - </a:t>
            </a:r>
            <a:r>
              <a:rPr lang="en-US" dirty="0" smtClean="0"/>
              <a:t>Prado Dam </a:t>
            </a:r>
          </a:p>
          <a:p>
            <a:pPr>
              <a:lnSpc>
                <a:spcPct val="80000"/>
              </a:lnSpc>
              <a:spcBef>
                <a:spcPts val="198"/>
              </a:spcBef>
              <a:spcAft>
                <a:spcPts val="297"/>
              </a:spcAft>
              <a:buFontTx/>
              <a:buChar char="•"/>
            </a:pPr>
            <a:endParaRPr lang="en-US" dirty="0" smtClean="0"/>
          </a:p>
          <a:p>
            <a:r>
              <a:rPr lang="en-US" b="1" dirty="0" smtClean="0">
                <a:effectLst>
                  <a:outerShdw blurRad="38100" dist="38100" dir="2700000" algn="tl">
                    <a:srgbClr val="000000">
                      <a:alpha val="43137"/>
                    </a:srgbClr>
                  </a:outerShdw>
                </a:effectLst>
              </a:rPr>
              <a:t>SET THE STAGE:</a:t>
            </a:r>
          </a:p>
          <a:p>
            <a:pPr>
              <a:buFont typeface="Arial" pitchFamily="34" charset="0"/>
              <a:buChar char="•"/>
            </a:pPr>
            <a:r>
              <a:rPr lang="en-US" dirty="0" smtClean="0"/>
              <a:t> Strategic Landscape</a:t>
            </a:r>
          </a:p>
          <a:p>
            <a:pPr>
              <a:buFont typeface="Arial" pitchFamily="34" charset="0"/>
              <a:buChar char="•"/>
            </a:pPr>
            <a:r>
              <a:rPr lang="en-US" dirty="0" smtClean="0"/>
              <a:t> Reinforce our Conference Theme</a:t>
            </a:r>
          </a:p>
          <a:p>
            <a:pPr>
              <a:buFont typeface="Arial" pitchFamily="34" charset="0"/>
              <a:buChar char="•"/>
            </a:pPr>
            <a:r>
              <a:rPr lang="en-US" dirty="0" smtClean="0"/>
              <a:t> Provide a Common Regional Picture (CRP)</a:t>
            </a:r>
          </a:p>
          <a:p>
            <a:pPr>
              <a:buFont typeface="Arial" pitchFamily="34" charset="0"/>
              <a:buChar char="•"/>
            </a:pPr>
            <a:r>
              <a:rPr lang="en-US" dirty="0" smtClean="0"/>
              <a:t> Define Expectations</a:t>
            </a:r>
          </a:p>
          <a:p>
            <a:pPr>
              <a:buFont typeface="Arial" pitchFamily="34" charset="0"/>
              <a:buChar char="•"/>
            </a:pPr>
            <a:r>
              <a:rPr lang="en-US" dirty="0" smtClean="0"/>
              <a:t> Understand our Purpose / Agenda</a:t>
            </a:r>
          </a:p>
          <a:p>
            <a:r>
              <a:rPr lang="en-US" b="1" dirty="0" smtClean="0">
                <a:effectLst>
                  <a:outerShdw blurRad="38100" dist="38100" dir="2700000" algn="tl">
                    <a:srgbClr val="000000">
                      <a:alpha val="43137"/>
                    </a:srgbClr>
                  </a:outerShdw>
                </a:effectLst>
              </a:rPr>
              <a:t>JOHN C. MAXWELL</a:t>
            </a:r>
          </a:p>
          <a:p>
            <a:pPr>
              <a:buFont typeface="Arial" pitchFamily="34" charset="0"/>
              <a:buChar char="•"/>
            </a:pPr>
            <a:r>
              <a:rPr lang="en-US" dirty="0" smtClean="0"/>
              <a:t> Grow Personally/Professionally. </a:t>
            </a:r>
          </a:p>
          <a:p>
            <a:pPr>
              <a:buFont typeface="Arial" pitchFamily="34" charset="0"/>
              <a:buChar char="•"/>
            </a:pPr>
            <a:r>
              <a:rPr lang="en-US" dirty="0" smtClean="0"/>
              <a:t> Set the Course for Significant Growth to Your Potential. “We cannot achieve our wildest dreams by remaining who we are.” </a:t>
            </a:r>
            <a:r>
              <a:rPr lang="en-US" i="1" u="sng" dirty="0" smtClean="0"/>
              <a:t>The Journey From  Success to Significance</a:t>
            </a:r>
            <a:endParaRPr lang="en-US" u="sng" dirty="0" smtClean="0"/>
          </a:p>
          <a:p>
            <a:pPr>
              <a:buFont typeface="Arial" pitchFamily="34" charset="0"/>
              <a:buChar char="•"/>
            </a:pPr>
            <a:r>
              <a:rPr lang="en-US" dirty="0" smtClean="0"/>
              <a:t> Setting the Course for Significant Growth: </a:t>
            </a:r>
            <a:r>
              <a:rPr lang="en-US" dirty="0" smtClean="0">
                <a:effectLst>
                  <a:outerShdw blurRad="38100" dist="38100" dir="2700000" algn="tl">
                    <a:srgbClr val="000000">
                      <a:alpha val="43137"/>
                    </a:srgbClr>
                  </a:outerShdw>
                </a:effectLst>
              </a:rPr>
              <a:t>ATTITUDE </a:t>
            </a:r>
            <a:r>
              <a:rPr lang="en-US" dirty="0" smtClean="0"/>
              <a:t>(knowing how to feel); </a:t>
            </a:r>
            <a:r>
              <a:rPr lang="en-US" dirty="0" smtClean="0">
                <a:effectLst>
                  <a:outerShdw blurRad="38100" dist="38100" dir="2700000" algn="tl">
                    <a:srgbClr val="000000">
                      <a:alpha val="43137"/>
                    </a:srgbClr>
                  </a:outerShdw>
                </a:effectLst>
              </a:rPr>
              <a:t>PRIORITIES</a:t>
            </a:r>
            <a:r>
              <a:rPr lang="en-US" dirty="0" smtClean="0"/>
              <a:t> (knowing how to choose); </a:t>
            </a:r>
            <a:r>
              <a:rPr lang="en-US" dirty="0" smtClean="0">
                <a:effectLst>
                  <a:outerShdw blurRad="38100" dist="38100" dir="2700000" algn="tl">
                    <a:srgbClr val="000000">
                      <a:alpha val="43137"/>
                    </a:srgbClr>
                  </a:outerShdw>
                </a:effectLst>
              </a:rPr>
              <a:t>VISION </a:t>
            </a:r>
            <a:r>
              <a:rPr lang="en-US" dirty="0" smtClean="0"/>
              <a:t>(knowing how to see); </a:t>
            </a:r>
            <a:r>
              <a:rPr lang="en-US" dirty="0" smtClean="0">
                <a:effectLst>
                  <a:outerShdw blurRad="38100" dist="38100" dir="2700000" algn="tl">
                    <a:srgbClr val="000000">
                      <a:alpha val="43137"/>
                    </a:srgbClr>
                  </a:outerShdw>
                </a:effectLst>
              </a:rPr>
              <a:t>DIRECTION </a:t>
            </a:r>
            <a:r>
              <a:rPr lang="en-US" dirty="0" smtClean="0"/>
              <a:t>(knowing how to begin); </a:t>
            </a:r>
            <a:r>
              <a:rPr lang="en-US" dirty="0" smtClean="0">
                <a:effectLst>
                  <a:outerShdw blurRad="38100" dist="38100" dir="2700000" algn="tl">
                    <a:srgbClr val="000000">
                      <a:alpha val="43137"/>
                    </a:srgbClr>
                  </a:outerShdw>
                </a:effectLst>
              </a:rPr>
              <a:t>CREATIVITY</a:t>
            </a:r>
            <a:r>
              <a:rPr lang="en-US" dirty="0" smtClean="0"/>
              <a:t> (knowing how to think);  and </a:t>
            </a:r>
            <a:r>
              <a:rPr lang="en-US" dirty="0" smtClean="0">
                <a:effectLst>
                  <a:outerShdw blurRad="38100" dist="38100" dir="2700000" algn="tl">
                    <a:srgbClr val="000000">
                      <a:alpha val="43137"/>
                    </a:srgbClr>
                  </a:outerShdw>
                </a:effectLst>
              </a:rPr>
              <a:t>RESPONSIBILITY </a:t>
            </a:r>
            <a:r>
              <a:rPr lang="en-US" dirty="0" smtClean="0"/>
              <a:t>(knowing how to finish).</a:t>
            </a:r>
          </a:p>
          <a:p>
            <a:pPr>
              <a:lnSpc>
                <a:spcPct val="80000"/>
              </a:lnSpc>
              <a:spcBef>
                <a:spcPts val="198"/>
              </a:spcBef>
              <a:spcAft>
                <a:spcPts val="297"/>
              </a:spcAft>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F3D1365-5E5E-4639-8E79-A2B7EBAFAAA7}" type="slidenum">
              <a:rPr lang="en-US" smtClean="0"/>
              <a:pPr/>
              <a:t>1</a:t>
            </a:fld>
            <a:endParaRPr lang="en-US"/>
          </a:p>
        </p:txBody>
      </p:sp>
    </p:spTree>
    <p:extLst>
      <p:ext uri="{BB962C8B-B14F-4D97-AF65-F5344CB8AC3E}">
        <p14:creationId xmlns:p14="http://schemas.microsoft.com/office/powerpoint/2010/main" val="718484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32</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1717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33</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57491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34</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188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35</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69971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36</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08531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37</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939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38</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15021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39</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8341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40</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8821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41</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338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2</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14218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42</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47576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43</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38950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44</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31622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45</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4601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46</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7556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47</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40704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48</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24889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59</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076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81FC8-3EA9-4922-A7A4-BD8071421C87}" type="slidenum">
              <a:rPr lang="en-US"/>
              <a:pPr/>
              <a:t>60</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668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1373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26</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9754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27</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1816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28</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0840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29</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668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30</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9677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31</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6871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200"/>
          </a:xfrm>
          <a:prstGeom prst="rect">
            <a:avLst/>
          </a:prstGeo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1143000"/>
            <a:ext cx="6400800" cy="685800"/>
          </a:xfrm>
          <a:prstGeom prst="rect">
            <a:avLst/>
          </a:prstGeom>
        </p:spPr>
        <p:txBody>
          <a:bodyPr/>
          <a:lstStyle>
            <a:lvl1pPr marL="0" indent="0" algn="l">
              <a:buNone/>
              <a:defRPr b="1">
                <a:solidFill>
                  <a:srgbClr val="FF0000"/>
                </a:solidFill>
                <a:effectLst>
                  <a:outerShdw blurRad="38100" dist="38100" dir="2700000" algn="tl">
                    <a:srgbClr val="000000">
                      <a:alpha val="43137"/>
                    </a:srgbClr>
                  </a:outerShdw>
                </a:effectLst>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9FBA49E-9738-49F7-BD01-C73B19CB70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AA97BF9-69A6-49D6-A1BF-CFCE2ED02B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3D4BCE4-38A7-4B27-A7A8-3317F033E8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DCBE2F8-B478-4A0A-9740-D671596D30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113E7A7-BFF7-469C-97DE-60E0D5232B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290AD5B-E29E-4B9D-9C53-D4AC393D73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DC1C24D-7BC6-4A2D-B122-F90E16A48D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solidFill>
            <a:srgbClr val="FF0000"/>
          </a:solidFill>
        </p:spPr>
        <p:txBody>
          <a:bodyPr anchor="b"/>
          <a:lstStyle>
            <a:lvl1pPr marL="0" indent="0" algn="ctr">
              <a:buNone/>
              <a:defRPr sz="2000" b="1">
                <a:solidFill>
                  <a:srgbClr val="FFF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600"/>
            </a:lvl2pPr>
            <a:lvl3pPr>
              <a:defRPr sz="1200"/>
            </a:lvl3pPr>
            <a:lvl4pPr>
              <a:defRPr sz="800"/>
            </a:lvl4pPr>
            <a:lvl5pPr>
              <a:defRPr sz="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solidFill>
            <a:srgbClr val="FF0000"/>
          </a:solidFill>
        </p:spPr>
        <p:txBody>
          <a:bodyPr anchor="b"/>
          <a:lstStyle>
            <a:lvl1pPr marL="0" indent="0">
              <a:buNone/>
              <a:defRPr sz="2000" b="1">
                <a:solidFill>
                  <a:srgbClr val="FFF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600"/>
            </a:lvl2pPr>
            <a:lvl3pPr>
              <a:defRPr sz="1200"/>
            </a:lvl3pPr>
            <a:lvl4pPr>
              <a:defRPr sz="800"/>
            </a:lvl4pPr>
            <a:lvl5pPr>
              <a:defRPr sz="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pPr>
              <a:defRPr/>
            </a:pPr>
            <a:fld id="{D519E9F3-6DC8-4047-8B87-93E71E9E5B24}" type="slidenum">
              <a:rPr lang="en-US"/>
              <a:pPr>
                <a:defRPr/>
              </a:pPr>
              <a:t>‹#›</a:t>
            </a:fld>
            <a:endParaRPr lang="en-US" dirty="0"/>
          </a:p>
        </p:txBody>
      </p:sp>
      <p:sp>
        <p:nvSpPr>
          <p:cNvPr id="8" name="Title 1"/>
          <p:cNvSpPr txBox="1">
            <a:spLocks/>
          </p:cNvSpPr>
          <p:nvPr userDrawn="1"/>
        </p:nvSpPr>
        <p:spPr bwMode="auto">
          <a:xfrm>
            <a:off x="457200" y="838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mj-cs"/>
              </a:rPr>
              <a:t>Click to edit Master title style</a:t>
            </a:r>
            <a:endParaRPr kumimoji="0" lang="en-US" sz="2000" b="1" i="1"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alibri" pitchFamily="34" charset="0"/>
              <a:ea typeface="+mj-ea"/>
              <a:cs typeface="+mj-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F5A9CE2-14EF-42CF-9646-74A3BCE4C7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1C5BE0-80B5-463F-9445-41DEBFAA93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112D663-DF24-4289-8CCC-D683803F18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lum/>
          </a:blip>
          <a:srcRect/>
          <a:stretch>
            <a:fillRect l="-5000" r="-5000"/>
          </a:stretch>
        </a:blipFill>
        <a:effectLst/>
      </p:bgPr>
    </p:bg>
    <p:spTree>
      <p:nvGrpSpPr>
        <p:cNvPr id="1" name=""/>
        <p:cNvGrpSpPr/>
        <p:nvPr/>
      </p:nvGrpSpPr>
      <p:grpSpPr>
        <a:xfrm>
          <a:off x="0" y="0"/>
          <a:ext cx="0" cy="0"/>
          <a:chOff x="0" y="0"/>
          <a:chExt cx="0" cy="0"/>
        </a:xfrm>
      </p:grpSpPr>
      <p:pic>
        <p:nvPicPr>
          <p:cNvPr id="7" name="Picture 6" descr="SPD Branding half sheet optimized.jpg"/>
          <p:cNvPicPr>
            <a:picLocks noChangeAspect="1"/>
          </p:cNvPicPr>
          <p:nvPr userDrawn="1"/>
        </p:nvPicPr>
        <p:blipFill>
          <a:blip r:embed="rId4" cstate="screen"/>
          <a:srcRect l="13726"/>
          <a:stretch>
            <a:fillRect/>
          </a:stretch>
        </p:blipFill>
        <p:spPr>
          <a:xfrm>
            <a:off x="0" y="0"/>
            <a:ext cx="9144000" cy="6858000"/>
          </a:xfrm>
          <a:prstGeom prst="rect">
            <a:avLst/>
          </a:prstGeom>
        </p:spPr>
      </p:pic>
      <p:sp>
        <p:nvSpPr>
          <p:cNvPr id="1033" name="Text Box 9"/>
          <p:cNvSpPr txBox="1">
            <a:spLocks noChangeArrowheads="1"/>
          </p:cNvSpPr>
          <p:nvPr/>
        </p:nvSpPr>
        <p:spPr bwMode="auto">
          <a:xfrm>
            <a:off x="152400" y="6248400"/>
            <a:ext cx="2971800" cy="338554"/>
          </a:xfrm>
          <a:prstGeom prst="rect">
            <a:avLst/>
          </a:prstGeom>
          <a:noFill/>
          <a:ln w="9525">
            <a:noFill/>
            <a:miter lim="800000"/>
            <a:headEnd/>
            <a:tailEnd/>
          </a:ln>
          <a:effectLst/>
        </p:spPr>
        <p:txBody>
          <a:bodyPr wrap="square">
            <a:spAutoFit/>
          </a:bodyPr>
          <a:lstStyle/>
          <a:p>
            <a:pPr>
              <a:defRPr/>
            </a:pPr>
            <a:r>
              <a:rPr lang="en-US" sz="1600" b="1" dirty="0">
                <a:effectLst/>
              </a:rPr>
              <a:t>US Army Corps of </a:t>
            </a:r>
            <a:r>
              <a:rPr lang="en-US" sz="1600" b="1" dirty="0" smtClean="0">
                <a:effectLst/>
              </a:rPr>
              <a:t>Engineers</a:t>
            </a:r>
            <a:endParaRPr lang="en-US" sz="1600" b="1" dirty="0">
              <a:effectLst/>
            </a:endParaRPr>
          </a:p>
        </p:txBody>
      </p:sp>
      <p:pic>
        <p:nvPicPr>
          <p:cNvPr id="13" name="Picture 12" descr="USACE_castle logo_vectorized.png"/>
          <p:cNvPicPr>
            <a:picLocks noChangeAspect="1"/>
          </p:cNvPicPr>
          <p:nvPr userDrawn="1"/>
        </p:nvPicPr>
        <p:blipFill>
          <a:blip r:embed="rId5" cstate="screen"/>
          <a:stretch>
            <a:fillRect/>
          </a:stretch>
        </p:blipFill>
        <p:spPr>
          <a:xfrm>
            <a:off x="228600" y="5638800"/>
            <a:ext cx="990600" cy="677594"/>
          </a:xfrm>
          <a:prstGeom prst="rect">
            <a:avLst/>
          </a:prstGeom>
        </p:spPr>
      </p:pic>
      <p:sp>
        <p:nvSpPr>
          <p:cNvPr id="8" name="TextBox 7"/>
          <p:cNvSpPr txBox="1"/>
          <p:nvPr userDrawn="1"/>
        </p:nvSpPr>
        <p:spPr>
          <a:xfrm>
            <a:off x="152400" y="6528375"/>
            <a:ext cx="1935145" cy="307777"/>
          </a:xfrm>
          <a:prstGeom prst="rect">
            <a:avLst/>
          </a:prstGeom>
          <a:noFill/>
        </p:spPr>
        <p:txBody>
          <a:bodyPr wrap="none" rtlCol="0">
            <a:spAutoFit/>
          </a:bodyPr>
          <a:lstStyle/>
          <a:p>
            <a:pPr algn="l"/>
            <a:r>
              <a:rPr lang="en-US" sz="1400" b="1" dirty="0" smtClean="0"/>
              <a:t>BUILDING STRONG</a:t>
            </a:r>
            <a:r>
              <a:rPr lang="en-US" sz="700" b="1" dirty="0" smtClean="0"/>
              <a:t>®</a:t>
            </a:r>
            <a:endParaRPr lang="en-US" sz="1800" b="1" spc="-100" baseline="0" dirty="0" smtClean="0"/>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rtl="0" eaLnBrk="1" fontAlgn="base" hangingPunct="1">
        <a:spcBef>
          <a:spcPct val="0"/>
        </a:spcBef>
        <a:spcAft>
          <a:spcPct val="0"/>
        </a:spcAft>
        <a:defRPr sz="3200" b="1" i="1">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lum/>
          </a:blip>
          <a:srcRect/>
          <a:stretch>
            <a:fillRect l="-5000" r="-5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5729EE23-856A-435A-847F-6493E779FA72}" type="slidenum">
              <a:rPr lang="en-US"/>
              <a:pPr>
                <a:defRPr/>
              </a:pPr>
              <a:t>‹#›</a:t>
            </a:fld>
            <a:endParaRPr lang="en-US"/>
          </a:p>
        </p:txBody>
      </p:sp>
      <p:pic>
        <p:nvPicPr>
          <p:cNvPr id="2053" name="Picture 8" descr="USACE_logo"/>
          <p:cNvPicPr>
            <a:picLocks noChangeAspect="1" noChangeArrowheads="1"/>
          </p:cNvPicPr>
          <p:nvPr/>
        </p:nvPicPr>
        <p:blipFill>
          <a:blip r:embed="rId14" cstate="screen"/>
          <a:srcRect/>
          <a:stretch>
            <a:fillRect/>
          </a:stretch>
        </p:blipFill>
        <p:spPr bwMode="auto">
          <a:xfrm>
            <a:off x="8080375" y="5881687"/>
            <a:ext cx="758825" cy="519113"/>
          </a:xfrm>
          <a:prstGeom prst="rect">
            <a:avLst/>
          </a:prstGeom>
          <a:noFill/>
          <a:ln w="9525">
            <a:noFill/>
            <a:miter lim="800000"/>
            <a:headEnd/>
            <a:tailEnd/>
          </a:ln>
        </p:spPr>
      </p:pic>
      <p:sp>
        <p:nvSpPr>
          <p:cNvPr id="3082" name="Line 10"/>
          <p:cNvSpPr>
            <a:spLocks noChangeShapeType="1"/>
          </p:cNvSpPr>
          <p:nvPr/>
        </p:nvSpPr>
        <p:spPr bwMode="auto">
          <a:xfrm flipH="1">
            <a:off x="457200" y="6324600"/>
            <a:ext cx="7467600" cy="0"/>
          </a:xfrm>
          <a:prstGeom prst="line">
            <a:avLst/>
          </a:prstGeom>
          <a:noFill/>
          <a:ln w="9525">
            <a:solidFill>
              <a:schemeClr val="tx1"/>
            </a:solidFill>
            <a:round/>
            <a:headEnd/>
            <a:tailEnd/>
          </a:ln>
          <a:effectLst/>
        </p:spPr>
        <p:txBody>
          <a:bodyPr/>
          <a:lstStyle/>
          <a:p>
            <a:pPr>
              <a:defRPr/>
            </a:pPr>
            <a:endParaRPr lang="en-US"/>
          </a:p>
        </p:txBody>
      </p:sp>
      <p:sp>
        <p:nvSpPr>
          <p:cNvPr id="8" name="TextBox 7"/>
          <p:cNvSpPr txBox="1"/>
          <p:nvPr userDrawn="1"/>
        </p:nvSpPr>
        <p:spPr>
          <a:xfrm>
            <a:off x="6480118" y="6380946"/>
            <a:ext cx="2435282" cy="477054"/>
          </a:xfrm>
          <a:prstGeom prst="rect">
            <a:avLst/>
          </a:prstGeom>
          <a:noFill/>
        </p:spPr>
        <p:txBody>
          <a:bodyPr wrap="none" rtlCol="0">
            <a:spAutoFit/>
          </a:bodyPr>
          <a:lstStyle/>
          <a:p>
            <a:pPr algn="r"/>
            <a:r>
              <a:rPr lang="en-US" sz="1400" b="1" dirty="0" smtClean="0"/>
              <a:t>BUILDING STRONG</a:t>
            </a:r>
            <a:r>
              <a:rPr lang="en-US" sz="700" b="1" dirty="0" smtClean="0"/>
              <a:t>®</a:t>
            </a:r>
            <a:endParaRPr lang="en-US" sz="1800" b="1" spc="-100" baseline="0" dirty="0" smtClean="0"/>
          </a:p>
          <a:p>
            <a:pPr algn="r"/>
            <a:r>
              <a:rPr lang="en-US" sz="1100" b="1" i="1" spc="-50" baseline="0" dirty="0" smtClean="0"/>
              <a:t>on the Cornerstone of the Southwest</a:t>
            </a:r>
            <a:endParaRPr lang="en-US" sz="1100" b="1" i="1" spc="-50" baseline="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600" b="1">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Arial" pitchFamily="34" charset="0"/>
        <a:buChar char="•"/>
        <a:defRPr sz="2000" b="1">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rtl="0" eaLnBrk="1" fontAlgn="base" hangingPunct="1">
        <a:spcBef>
          <a:spcPct val="20000"/>
        </a:spcBef>
        <a:spcAft>
          <a:spcPct val="0"/>
        </a:spcAft>
        <a:buSzPct val="75000"/>
        <a:buFont typeface="Wingdings" pitchFamily="2" charset="2"/>
        <a:buChar char="Ø"/>
        <a:defRPr sz="1600" b="1">
          <a:solidFill>
            <a:schemeClr val="tx1"/>
          </a:solidFill>
          <a:effectLst>
            <a:outerShdw blurRad="38100" dist="38100" dir="2700000" algn="tl">
              <a:srgbClr val="000000">
                <a:alpha val="43137"/>
              </a:srgbClr>
            </a:outerShdw>
          </a:effectLst>
          <a:latin typeface="+mn-lt"/>
        </a:defRPr>
      </a:lvl2pPr>
      <a:lvl3pPr marL="1143000" indent="-228600" algn="l" rtl="0" eaLnBrk="1" fontAlgn="base" hangingPunct="1">
        <a:spcBef>
          <a:spcPct val="20000"/>
        </a:spcBef>
        <a:spcAft>
          <a:spcPct val="0"/>
        </a:spcAft>
        <a:buFont typeface="Wingdings" pitchFamily="2" charset="2"/>
        <a:buChar char="ü"/>
        <a:defRPr sz="1400" b="1">
          <a:solidFill>
            <a:schemeClr val="tx1"/>
          </a:solidFill>
          <a:effectLst>
            <a:outerShdw blurRad="38100" dist="38100" dir="2700000" algn="tl">
              <a:srgbClr val="000000">
                <a:alpha val="43137"/>
              </a:srgbClr>
            </a:outerShdw>
          </a:effectLst>
          <a:latin typeface="+mn-lt"/>
        </a:defRPr>
      </a:lvl3pPr>
      <a:lvl4pPr marL="1600200" indent="-228600" algn="l" rtl="0" eaLnBrk="1" fontAlgn="base" hangingPunct="1">
        <a:spcBef>
          <a:spcPct val="20000"/>
        </a:spcBef>
        <a:spcAft>
          <a:spcPct val="0"/>
        </a:spcAft>
        <a:buSzPct val="75000"/>
        <a:buFont typeface="Wingdings" pitchFamily="2" charset="2"/>
        <a:buChar char="§"/>
        <a:defRPr sz="1200" b="1">
          <a:solidFill>
            <a:schemeClr val="tx1"/>
          </a:solidFill>
          <a:effectLst>
            <a:outerShdw blurRad="38100" dist="38100" dir="2700000" algn="tl">
              <a:srgbClr val="000000">
                <a:alpha val="43137"/>
              </a:srgbClr>
            </a:outerShdw>
          </a:effectLst>
          <a:latin typeface="+mn-lt"/>
        </a:defRPr>
      </a:lvl4pPr>
      <a:lvl5pPr marL="2057400" indent="-228600" algn="l" rtl="0" eaLnBrk="1" fontAlgn="base" hangingPunct="1">
        <a:spcBef>
          <a:spcPct val="20000"/>
        </a:spcBef>
        <a:spcAft>
          <a:spcPct val="0"/>
        </a:spcAft>
        <a:buSzPct val="50000"/>
        <a:buFont typeface="Wingdings" pitchFamily="2" charset="2"/>
        <a:buChar char="¡"/>
        <a:defRPr sz="800" b="1">
          <a:solidFill>
            <a:schemeClr val="tx1"/>
          </a:solidFill>
          <a:effectLst>
            <a:outerShdw blurRad="38100" dist="38100" dir="2700000" algn="tl">
              <a:srgbClr val="000000">
                <a:alpha val="43137"/>
              </a:srgbClr>
            </a:outerShdw>
          </a:effectLst>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kme.usace.army.mil/CE/QMS/Lists/QMSDocumentLibrary/Division%20-%20SPD/12000%20Regulatory%20Processes/12501-SPD%20Standard%20Operating%20Procedure%20for%20Determination%20of%20Mitigation%20Ratios.doc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 y="152400"/>
            <a:ext cx="7772400" cy="1219199"/>
          </a:xfrm>
        </p:spPr>
        <p:txBody>
          <a:bodyPr/>
          <a:lstStyle/>
          <a:p>
            <a:r>
              <a:rPr lang="en-US" dirty="0" smtClean="0">
                <a:effectLst>
                  <a:outerShdw blurRad="38100" dist="38100" dir="2700000" algn="tl">
                    <a:srgbClr val="C0C0C0"/>
                  </a:outerShdw>
                </a:effectLst>
              </a:rPr>
              <a:t>South Pacific Division </a:t>
            </a:r>
            <a:br>
              <a:rPr lang="en-US" dirty="0" smtClean="0">
                <a:effectLst>
                  <a:outerShdw blurRad="38100" dist="38100" dir="2700000" algn="tl">
                    <a:srgbClr val="C0C0C0"/>
                  </a:outerShdw>
                </a:effectLst>
              </a:rPr>
            </a:br>
            <a:r>
              <a:rPr lang="en-US" dirty="0" smtClean="0"/>
              <a:t/>
            </a:r>
            <a:br>
              <a:rPr lang="en-US" dirty="0" smtClean="0"/>
            </a:br>
            <a:endParaRPr lang="en-US" dirty="0"/>
          </a:p>
        </p:txBody>
      </p:sp>
      <p:sp>
        <p:nvSpPr>
          <p:cNvPr id="8" name="Text Box 4"/>
          <p:cNvSpPr txBox="1">
            <a:spLocks noChangeArrowheads="1"/>
          </p:cNvSpPr>
          <p:nvPr/>
        </p:nvSpPr>
        <p:spPr bwMode="auto">
          <a:xfrm>
            <a:off x="152400" y="3733800"/>
            <a:ext cx="4095750" cy="1600438"/>
          </a:xfrm>
          <a:prstGeom prst="rect">
            <a:avLst/>
          </a:prstGeom>
          <a:noFill/>
          <a:ln w="9525">
            <a:noFill/>
            <a:miter lim="800000"/>
            <a:headEnd/>
            <a:tailEnd/>
          </a:ln>
          <a:effectLst/>
        </p:spPr>
        <p:txBody>
          <a:bodyPr>
            <a:spAutoFit/>
          </a:bodyPr>
          <a:lstStyle/>
          <a:p>
            <a:pPr>
              <a:defRPr/>
            </a:pPr>
            <a:r>
              <a:rPr lang="en-US" sz="1400" b="1" dirty="0" smtClean="0">
                <a:effectLst>
                  <a:outerShdw blurRad="38100" dist="38100" dir="2700000" algn="tl">
                    <a:srgbClr val="000000">
                      <a:alpha val="43137"/>
                    </a:srgbClr>
                  </a:outerShdw>
                </a:effectLst>
              </a:rPr>
              <a:t>January 2017</a:t>
            </a:r>
          </a:p>
          <a:p>
            <a:pPr>
              <a:defRPr/>
            </a:pPr>
            <a:endParaRPr lang="en-US" sz="1400" b="1" dirty="0" smtClean="0">
              <a:effectLst>
                <a:outerShdw blurRad="38100" dist="38100" dir="2700000" algn="tl">
                  <a:srgbClr val="000000">
                    <a:alpha val="43137"/>
                  </a:srgbClr>
                </a:outerShdw>
              </a:effectLst>
            </a:endParaRPr>
          </a:p>
          <a:p>
            <a:pPr>
              <a:defRPr/>
            </a:pPr>
            <a:endParaRPr lang="en-US" sz="1400" b="1" dirty="0" smtClean="0">
              <a:effectLst>
                <a:outerShdw blurRad="38100" dist="38100" dir="2700000" algn="tl">
                  <a:srgbClr val="000000">
                    <a:alpha val="43137"/>
                  </a:srgbClr>
                </a:outerShdw>
              </a:effectLst>
            </a:endParaRPr>
          </a:p>
          <a:p>
            <a:pPr>
              <a:defRPr/>
            </a:pPr>
            <a:r>
              <a:rPr lang="en-US" sz="1400" b="1" dirty="0" smtClean="0">
                <a:effectLst>
                  <a:outerShdw blurRad="38100" dist="38100" dir="2700000" algn="tl">
                    <a:srgbClr val="000000">
                      <a:alpha val="43137"/>
                    </a:srgbClr>
                  </a:outerShdw>
                </a:effectLst>
              </a:rPr>
              <a:t>(12501.5-SPD – An attachment to</a:t>
            </a:r>
          </a:p>
          <a:p>
            <a:pPr>
              <a:defRPr/>
            </a:pPr>
            <a:r>
              <a:rPr lang="en-US" sz="1400" b="1" dirty="0" smtClean="0">
                <a:effectLst>
                  <a:outerShdw blurRad="38100" dist="38100" dir="2700000" algn="tl">
                    <a:srgbClr val="000000">
                      <a:alpha val="43137"/>
                    </a:srgbClr>
                  </a:outerShdw>
                </a:effectLst>
              </a:rPr>
              <a:t>12501-SPD – Current to August 2016)</a:t>
            </a:r>
          </a:p>
          <a:p>
            <a:pPr>
              <a:defRPr/>
            </a:pPr>
            <a:endParaRPr lang="en-US" sz="1400" b="1" dirty="0" smtClean="0">
              <a:effectLst>
                <a:outerShdw blurRad="38100" dist="38100" dir="2700000" algn="tl">
                  <a:srgbClr val="000000">
                    <a:alpha val="43137"/>
                  </a:srgbClr>
                </a:outerShdw>
              </a:effectLst>
            </a:endParaRPr>
          </a:p>
          <a:p>
            <a:pPr>
              <a:defRPr/>
            </a:pPr>
            <a:r>
              <a:rPr lang="en-US" sz="1400" dirty="0" smtClean="0"/>
              <a:t>(See </a:t>
            </a:r>
            <a:r>
              <a:rPr lang="en-US" sz="1400" dirty="0" smtClean="0">
                <a:hlinkClick r:id="rId3"/>
              </a:rPr>
              <a:t>12501-SPD</a:t>
            </a:r>
            <a:r>
              <a:rPr lang="en-US" sz="1400" dirty="0" smtClean="0"/>
              <a:t> for Revisions Sheet)</a:t>
            </a:r>
          </a:p>
        </p:txBody>
      </p:sp>
      <p:sp>
        <p:nvSpPr>
          <p:cNvPr id="9" name="Subtitle 8"/>
          <p:cNvSpPr>
            <a:spLocks noGrp="1"/>
          </p:cNvSpPr>
          <p:nvPr>
            <p:ph type="subTitle" idx="1"/>
          </p:nvPr>
        </p:nvSpPr>
        <p:spPr>
          <a:xfrm>
            <a:off x="0" y="1219200"/>
            <a:ext cx="8991600" cy="1905000"/>
          </a:xfrm>
        </p:spPr>
        <p:txBody>
          <a:bodyPr/>
          <a:lstStyle/>
          <a:p>
            <a:r>
              <a:rPr lang="en-US" sz="2400" dirty="0" smtClean="0"/>
              <a:t>STANDARD OPERATING PROCEDURE </a:t>
            </a:r>
          </a:p>
          <a:p>
            <a:r>
              <a:rPr lang="en-US" sz="2400" dirty="0" smtClean="0"/>
              <a:t>FOR DETERMINATION OF </a:t>
            </a:r>
          </a:p>
          <a:p>
            <a:r>
              <a:rPr lang="en-US" sz="2400" dirty="0" smtClean="0"/>
              <a:t>MITIGATION RATIOS </a:t>
            </a:r>
            <a:endParaRPr lang="en-US" sz="1900" i="1" dirty="0">
              <a:solidFill>
                <a:srgbClr val="CC0000"/>
              </a:solidFill>
              <a:effectLst>
                <a:outerShdw blurRad="38100" dist="38100" dir="2700000" algn="tl">
                  <a:srgbClr val="C0C0C0"/>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b="1" dirty="0" smtClean="0"/>
              <a:t>Checklist Table 2</a:t>
            </a:r>
            <a:br>
              <a:rPr lang="en-US" sz="3200" b="1" dirty="0" smtClean="0"/>
            </a:br>
            <a:endParaRPr lang="en-US" sz="3200"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10</a:t>
            </a:fld>
            <a:endParaRPr lang="en-US"/>
          </a:p>
        </p:txBody>
      </p:sp>
      <p:pic>
        <p:nvPicPr>
          <p:cNvPr id="6" name="Picture 5"/>
          <p:cNvPicPr>
            <a:picLocks noChangeAspect="1"/>
          </p:cNvPicPr>
          <p:nvPr/>
        </p:nvPicPr>
        <p:blipFill>
          <a:blip r:embed="rId2"/>
          <a:stretch>
            <a:fillRect/>
          </a:stretch>
        </p:blipFill>
        <p:spPr>
          <a:xfrm>
            <a:off x="457199" y="914400"/>
            <a:ext cx="8389307" cy="2895600"/>
          </a:xfrm>
          <a:prstGeom prst="rect">
            <a:avLst/>
          </a:prstGeom>
        </p:spPr>
      </p:pic>
    </p:spTree>
    <p:extLst>
      <p:ext uri="{BB962C8B-B14F-4D97-AF65-F5344CB8AC3E}">
        <p14:creationId xmlns:p14="http://schemas.microsoft.com/office/powerpoint/2010/main" val="2598838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Checklist Steps 3-8</a:t>
            </a:r>
            <a:endParaRPr lang="en-US"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11</a:t>
            </a:fld>
            <a:endParaRPr lang="en-US"/>
          </a:p>
        </p:txBody>
      </p:sp>
      <p:pic>
        <p:nvPicPr>
          <p:cNvPr id="3" name="Picture 2"/>
          <p:cNvPicPr>
            <a:picLocks noChangeAspect="1"/>
          </p:cNvPicPr>
          <p:nvPr/>
        </p:nvPicPr>
        <p:blipFill>
          <a:blip r:embed="rId2"/>
          <a:stretch>
            <a:fillRect/>
          </a:stretch>
        </p:blipFill>
        <p:spPr>
          <a:xfrm>
            <a:off x="609600" y="990599"/>
            <a:ext cx="7924800" cy="4848447"/>
          </a:xfrm>
          <a:prstGeom prst="rect">
            <a:avLst/>
          </a:prstGeom>
        </p:spPr>
      </p:pic>
    </p:spTree>
    <p:extLst>
      <p:ext uri="{BB962C8B-B14F-4D97-AF65-F5344CB8AC3E}">
        <p14:creationId xmlns:p14="http://schemas.microsoft.com/office/powerpoint/2010/main" val="3231464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Checklist Steps 9-10</a:t>
            </a:r>
            <a:endParaRPr lang="en-US"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12</a:t>
            </a:fld>
            <a:endParaRPr lang="en-US"/>
          </a:p>
        </p:txBody>
      </p:sp>
      <p:pic>
        <p:nvPicPr>
          <p:cNvPr id="3" name="Picture 2"/>
          <p:cNvPicPr>
            <a:picLocks noChangeAspect="1"/>
          </p:cNvPicPr>
          <p:nvPr/>
        </p:nvPicPr>
        <p:blipFill>
          <a:blip r:embed="rId2"/>
          <a:stretch>
            <a:fillRect/>
          </a:stretch>
        </p:blipFill>
        <p:spPr>
          <a:xfrm>
            <a:off x="838200" y="914400"/>
            <a:ext cx="7229475" cy="5331738"/>
          </a:xfrm>
          <a:prstGeom prst="rect">
            <a:avLst/>
          </a:prstGeom>
        </p:spPr>
      </p:pic>
    </p:spTree>
    <p:extLst>
      <p:ext uri="{BB962C8B-B14F-4D97-AF65-F5344CB8AC3E}">
        <p14:creationId xmlns:p14="http://schemas.microsoft.com/office/powerpoint/2010/main" val="36903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b="1" dirty="0" smtClean="0"/>
              <a:t>Checklist Tips</a:t>
            </a:r>
            <a:br>
              <a:rPr lang="en-US" sz="3200" b="1" dirty="0" smtClean="0"/>
            </a:br>
            <a:endParaRPr lang="en-US" sz="3200"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13</a:t>
            </a:fld>
            <a:endParaRPr lang="en-US"/>
          </a:p>
        </p:txBody>
      </p:sp>
      <p:sp>
        <p:nvSpPr>
          <p:cNvPr id="5" name="Content Placeholder 2"/>
          <p:cNvSpPr>
            <a:spLocks noGrp="1"/>
          </p:cNvSpPr>
          <p:nvPr>
            <p:ph idx="1"/>
          </p:nvPr>
        </p:nvSpPr>
        <p:spPr>
          <a:xfrm>
            <a:off x="762000" y="1143000"/>
            <a:ext cx="8229600" cy="4191000"/>
          </a:xfrm>
        </p:spPr>
        <p:txBody>
          <a:bodyPr/>
          <a:lstStyle/>
          <a:p>
            <a:r>
              <a:rPr lang="en-US" dirty="0" smtClean="0"/>
              <a:t>Use of Excel version encouraged. Benefits:</a:t>
            </a:r>
          </a:p>
          <a:p>
            <a:pPr lvl="1"/>
            <a:r>
              <a:rPr lang="en-US" dirty="0" smtClean="0"/>
              <a:t>Multiple checklists in one computer file</a:t>
            </a:r>
          </a:p>
          <a:p>
            <a:pPr lvl="1"/>
            <a:r>
              <a:rPr lang="en-US" dirty="0" smtClean="0"/>
              <a:t>Automated calculations</a:t>
            </a:r>
          </a:p>
          <a:p>
            <a:pPr lvl="1"/>
            <a:r>
              <a:rPr lang="en-US" dirty="0" smtClean="0"/>
              <a:t>Table instructions and terms included</a:t>
            </a:r>
          </a:p>
          <a:p>
            <a:endParaRPr lang="en-US" dirty="0" smtClean="0"/>
          </a:p>
          <a:p>
            <a:r>
              <a:rPr lang="en-US" dirty="0" smtClean="0"/>
              <a:t>Specific tips on following slides</a:t>
            </a:r>
          </a:p>
          <a:p>
            <a:endParaRPr lang="en-US" dirty="0" smtClean="0"/>
          </a:p>
          <a:p>
            <a:endParaRPr lang="en-US" dirty="0"/>
          </a:p>
        </p:txBody>
      </p:sp>
    </p:spTree>
    <p:extLst>
      <p:ext uri="{BB962C8B-B14F-4D97-AF65-F5344CB8AC3E}">
        <p14:creationId xmlns:p14="http://schemas.microsoft.com/office/powerpoint/2010/main" val="310726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3699" y="3609975"/>
            <a:ext cx="8016167" cy="1724025"/>
          </a:xfrm>
          <a:prstGeom prst="rect">
            <a:avLst/>
          </a:prstGeom>
        </p:spPr>
      </p:pic>
      <p:pic>
        <p:nvPicPr>
          <p:cNvPr id="3" name="Picture 2"/>
          <p:cNvPicPr>
            <a:picLocks noChangeAspect="1"/>
          </p:cNvPicPr>
          <p:nvPr/>
        </p:nvPicPr>
        <p:blipFill>
          <a:blip r:embed="rId3"/>
          <a:stretch>
            <a:fillRect/>
          </a:stretch>
        </p:blipFill>
        <p:spPr>
          <a:xfrm>
            <a:off x="513700" y="1386966"/>
            <a:ext cx="7750146" cy="2112453"/>
          </a:xfrm>
          <a:prstGeom prst="rect">
            <a:avLst/>
          </a:prstGeom>
        </p:spPr>
      </p:pic>
      <p:sp>
        <p:nvSpPr>
          <p:cNvPr id="2" name="Title 1"/>
          <p:cNvSpPr>
            <a:spLocks noGrp="1"/>
          </p:cNvSpPr>
          <p:nvPr>
            <p:ph type="title"/>
          </p:nvPr>
        </p:nvSpPr>
        <p:spPr/>
        <p:txBody>
          <a:bodyPr/>
          <a:lstStyle/>
          <a:p>
            <a:r>
              <a:rPr lang="en-US" sz="2800" dirty="0" smtClean="0"/>
              <a:t>Example 1: step 1</a:t>
            </a:r>
            <a:endParaRPr lang="en-US" sz="2800" dirty="0"/>
          </a:p>
        </p:txBody>
      </p:sp>
      <p:sp>
        <p:nvSpPr>
          <p:cNvPr id="11" name="Rounded Rectangular Callout 10"/>
          <p:cNvSpPr/>
          <p:nvPr/>
        </p:nvSpPr>
        <p:spPr>
          <a:xfrm>
            <a:off x="828675" y="5435031"/>
            <a:ext cx="3133725" cy="1204344"/>
          </a:xfrm>
          <a:prstGeom prst="wedgeRoundRectCallout">
            <a:avLst>
              <a:gd name="adj1" fmla="val -20342"/>
              <a:gd name="adj2" fmla="val -4764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Alternative ways of using checklist columns:</a:t>
            </a:r>
          </a:p>
          <a:p>
            <a:r>
              <a:rPr lang="en-US" sz="1100" dirty="0" smtClean="0"/>
              <a:t>A only (1 mitigation site/type)</a:t>
            </a:r>
          </a:p>
          <a:p>
            <a:r>
              <a:rPr lang="en-US" sz="1100" dirty="0" smtClean="0"/>
              <a:t>A and B (2 mitigation sites/types)</a:t>
            </a:r>
          </a:p>
          <a:p>
            <a:r>
              <a:rPr lang="en-US" sz="1100" dirty="0" smtClean="0"/>
              <a:t>A, B, and C (3 mitigation sites/types)</a:t>
            </a:r>
          </a:p>
          <a:p>
            <a:r>
              <a:rPr lang="en-US" sz="1100" dirty="0" smtClean="0"/>
              <a:t>A vs. B (compare two proposals)</a:t>
            </a:r>
            <a:endParaRPr lang="en-US" sz="1100" dirty="0"/>
          </a:p>
        </p:txBody>
      </p:sp>
      <p:sp>
        <p:nvSpPr>
          <p:cNvPr id="10" name="Rounded Rectangular Callout 9"/>
          <p:cNvSpPr/>
          <p:nvPr/>
        </p:nvSpPr>
        <p:spPr>
          <a:xfrm>
            <a:off x="340078" y="184181"/>
            <a:ext cx="2672644" cy="990600"/>
          </a:xfrm>
          <a:prstGeom prst="wedgeRoundRectCallout">
            <a:avLst>
              <a:gd name="adj1" fmla="val 30717"/>
              <a:gd name="adj2" fmla="val 11182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Generally, one impact site per checklist</a:t>
            </a:r>
            <a:r>
              <a:rPr lang="en-US" sz="1200" dirty="0"/>
              <a:t> </a:t>
            </a:r>
            <a:r>
              <a:rPr lang="en-US" sz="1200" dirty="0" smtClean="0"/>
              <a:t>(similar impacts can be lumped together for one checklist).</a:t>
            </a:r>
            <a:endParaRPr lang="en-US" sz="1200" dirty="0"/>
          </a:p>
        </p:txBody>
      </p:sp>
      <p:sp>
        <p:nvSpPr>
          <p:cNvPr id="13" name="Rounded Rectangular Callout 12"/>
          <p:cNvSpPr/>
          <p:nvPr/>
        </p:nvSpPr>
        <p:spPr>
          <a:xfrm flipH="1">
            <a:off x="6048375" y="4701156"/>
            <a:ext cx="2362200" cy="990600"/>
          </a:xfrm>
          <a:prstGeom prst="wedgeRoundRectCallout">
            <a:avLst>
              <a:gd name="adj1" fmla="val 78732"/>
              <a:gd name="adj2" fmla="val -292332"/>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Complete column A first for steps 1-9, then B 1-9 (if needed), then C (if needed).  Then combine results in step 10.</a:t>
            </a:r>
            <a:endParaRPr lang="en-US" sz="1100" dirty="0"/>
          </a:p>
        </p:txBody>
      </p:sp>
      <p:sp>
        <p:nvSpPr>
          <p:cNvPr id="14" name="Rounded Rectangular Callout 13"/>
          <p:cNvSpPr/>
          <p:nvPr/>
        </p:nvSpPr>
        <p:spPr>
          <a:xfrm flipH="1">
            <a:off x="257175" y="2529966"/>
            <a:ext cx="2895600" cy="828675"/>
          </a:xfrm>
          <a:prstGeom prst="wedgeRoundRectCallout">
            <a:avLst>
              <a:gd name="adj1" fmla="val 3468"/>
              <a:gd name="adj2" fmla="val -9373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Use either </a:t>
            </a:r>
            <a:r>
              <a:rPr lang="en-US" sz="1100" dirty="0" err="1" smtClean="0"/>
              <a:t>Cowardin</a:t>
            </a:r>
            <a:r>
              <a:rPr lang="en-US" sz="1100" dirty="0" smtClean="0"/>
              <a:t> *or* HGM classification system for impact and mitigation sites within a checklist, not both.</a:t>
            </a:r>
            <a:endParaRPr lang="en-US" sz="1100" dirty="0"/>
          </a:p>
        </p:txBody>
      </p:sp>
      <p:sp>
        <p:nvSpPr>
          <p:cNvPr id="12" name="Rounded Rectangular Callout 11"/>
          <p:cNvSpPr/>
          <p:nvPr/>
        </p:nvSpPr>
        <p:spPr>
          <a:xfrm>
            <a:off x="6332198" y="246063"/>
            <a:ext cx="2430802" cy="928718"/>
          </a:xfrm>
          <a:prstGeom prst="wedgeRoundRectCallout">
            <a:avLst>
              <a:gd name="adj1" fmla="val -9887"/>
              <a:gd name="adj2" fmla="val 19723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Write in mitigation type, but not the amount.  Could be applicant’s proposal or project manager’s proposal.</a:t>
            </a:r>
            <a:endParaRPr lang="en-US"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2504282"/>
            <a:ext cx="7994371" cy="1915318"/>
          </a:xfrm>
          <a:prstGeom prst="rect">
            <a:avLst/>
          </a:prstGeom>
        </p:spPr>
      </p:pic>
      <p:sp>
        <p:nvSpPr>
          <p:cNvPr id="2" name="Title 1"/>
          <p:cNvSpPr>
            <a:spLocks noGrp="1"/>
          </p:cNvSpPr>
          <p:nvPr>
            <p:ph type="title"/>
          </p:nvPr>
        </p:nvSpPr>
        <p:spPr/>
        <p:txBody>
          <a:bodyPr/>
          <a:lstStyle/>
          <a:p>
            <a:r>
              <a:rPr lang="en-US" sz="3200" dirty="0"/>
              <a:t>Example 1: </a:t>
            </a:r>
            <a:r>
              <a:rPr lang="en-US" sz="3200" dirty="0" smtClean="0"/>
              <a:t>steps 2.a-c</a:t>
            </a:r>
            <a:r>
              <a:rPr lang="en-US" sz="2800" dirty="0" smtClean="0"/>
              <a:t/>
            </a:r>
            <a:br>
              <a:rPr lang="en-US" sz="2800" dirty="0" smtClean="0"/>
            </a:br>
            <a:endParaRPr lang="en-US" sz="2400" dirty="0"/>
          </a:p>
        </p:txBody>
      </p:sp>
      <p:sp>
        <p:nvSpPr>
          <p:cNvPr id="7" name="Rounded Rectangular Callout 6"/>
          <p:cNvSpPr/>
          <p:nvPr/>
        </p:nvSpPr>
        <p:spPr>
          <a:xfrm>
            <a:off x="609600" y="4686300"/>
            <a:ext cx="1295400" cy="1066800"/>
          </a:xfrm>
          <a:prstGeom prst="wedgeRoundRectCallout">
            <a:avLst>
              <a:gd name="adj1" fmla="val -41603"/>
              <a:gd name="adj2" fmla="val -14192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2.b: Not a numeric comparison.  No calculations necessary.</a:t>
            </a:r>
            <a:endParaRPr lang="en-US" sz="1100" dirty="0"/>
          </a:p>
        </p:txBody>
      </p:sp>
      <p:sp>
        <p:nvSpPr>
          <p:cNvPr id="8" name="Rounded Rectangular Callout 7"/>
          <p:cNvSpPr/>
          <p:nvPr/>
        </p:nvSpPr>
        <p:spPr>
          <a:xfrm>
            <a:off x="5196917" y="4572000"/>
            <a:ext cx="1524000" cy="1066800"/>
          </a:xfrm>
          <a:prstGeom prst="wedgeRoundRectCallout">
            <a:avLst>
              <a:gd name="adj1" fmla="val -55464"/>
              <a:gd name="adj2" fmla="val -16345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PM justification MUST be filled out for each adjustment (each step that is completed).</a:t>
            </a:r>
            <a:endParaRPr lang="en-US" sz="1100" dirty="0"/>
          </a:p>
        </p:txBody>
      </p:sp>
      <p:sp>
        <p:nvSpPr>
          <p:cNvPr id="9" name="Rounded Rectangular Callout 8"/>
          <p:cNvSpPr/>
          <p:nvPr/>
        </p:nvSpPr>
        <p:spPr>
          <a:xfrm>
            <a:off x="5257800" y="1454151"/>
            <a:ext cx="1676400" cy="609600"/>
          </a:xfrm>
          <a:prstGeom prst="wedgeRoundRectCallout">
            <a:avLst>
              <a:gd name="adj1" fmla="val 44444"/>
              <a:gd name="adj2" fmla="val 14175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2.a: “Starting ratio” 1:1</a:t>
            </a:r>
            <a:endParaRPr lang="en-US" sz="1100" dirty="0"/>
          </a:p>
        </p:txBody>
      </p:sp>
      <p:sp>
        <p:nvSpPr>
          <p:cNvPr id="11" name="Rounded Rectangular Callout 10"/>
          <p:cNvSpPr/>
          <p:nvPr/>
        </p:nvSpPr>
        <p:spPr>
          <a:xfrm>
            <a:off x="7067550" y="703660"/>
            <a:ext cx="1676400" cy="838200"/>
          </a:xfrm>
          <a:prstGeom prst="wedgeRoundRectCallout">
            <a:avLst>
              <a:gd name="adj1" fmla="val 4401"/>
              <a:gd name="adj2" fmla="val 20547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Step 2 adjustment added to 1:1 starting ratio to obtain “baseline ratio”</a:t>
            </a:r>
            <a:endParaRPr lang="en-US" sz="1100" dirty="0"/>
          </a:p>
        </p:txBody>
      </p:sp>
      <p:sp>
        <p:nvSpPr>
          <p:cNvPr id="12" name="Rectangle 11"/>
          <p:cNvSpPr/>
          <p:nvPr/>
        </p:nvSpPr>
        <p:spPr>
          <a:xfrm>
            <a:off x="2819400" y="60198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533400" y="1377951"/>
            <a:ext cx="1905000" cy="762000"/>
          </a:xfrm>
          <a:prstGeom prst="wedgeRoundRectCallout">
            <a:avLst>
              <a:gd name="adj1" fmla="val 31341"/>
              <a:gd name="adj2" fmla="val 7945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All steps in checklist are additive</a:t>
            </a:r>
            <a:endParaRPr lang="en-US" sz="1200" dirty="0"/>
          </a:p>
        </p:txBody>
      </p:sp>
      <p:sp>
        <p:nvSpPr>
          <p:cNvPr id="13" name="Rounded Rectangular Callout 12"/>
          <p:cNvSpPr/>
          <p:nvPr/>
        </p:nvSpPr>
        <p:spPr>
          <a:xfrm>
            <a:off x="3352800" y="4572000"/>
            <a:ext cx="1676400" cy="609600"/>
          </a:xfrm>
          <a:prstGeom prst="wedgeRoundRectCallout">
            <a:avLst>
              <a:gd name="adj1" fmla="val -46907"/>
              <a:gd name="adj2" fmla="val -17376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If using step 2.b, add baseline ratio from BAMI spreadsheet</a:t>
            </a:r>
            <a:endParaRPr lang="en-US" sz="1100" dirty="0"/>
          </a:p>
        </p:txBody>
      </p:sp>
      <p:sp>
        <p:nvSpPr>
          <p:cNvPr id="14" name="Rounded Rectangular Callout 13"/>
          <p:cNvSpPr/>
          <p:nvPr/>
        </p:nvSpPr>
        <p:spPr>
          <a:xfrm>
            <a:off x="2657475" y="1362869"/>
            <a:ext cx="2438400" cy="838200"/>
          </a:xfrm>
          <a:prstGeom prst="wedgeRoundRectCallout">
            <a:avLst>
              <a:gd name="adj1" fmla="val -33787"/>
              <a:gd name="adj2" fmla="val 204108"/>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t>Suggestion: when appropriate, request functional/condition assessment early in application process to use step 2.b!</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31838"/>
          </a:xfrm>
        </p:spPr>
        <p:txBody>
          <a:bodyPr/>
          <a:lstStyle/>
          <a:p>
            <a:r>
              <a:rPr lang="en-US" sz="2800" dirty="0"/>
              <a:t>Example 1: </a:t>
            </a:r>
            <a:r>
              <a:rPr lang="en-US" sz="2800" dirty="0" smtClean="0"/>
              <a:t>step 2.a – Table 1</a:t>
            </a:r>
            <a:endParaRPr lang="en-US" sz="2800" dirty="0"/>
          </a:p>
        </p:txBody>
      </p:sp>
      <p:sp>
        <p:nvSpPr>
          <p:cNvPr id="7" name="Rounded Rectangular Callout 6"/>
          <p:cNvSpPr/>
          <p:nvPr/>
        </p:nvSpPr>
        <p:spPr>
          <a:xfrm>
            <a:off x="609600" y="4038600"/>
            <a:ext cx="1295400" cy="1066800"/>
          </a:xfrm>
          <a:prstGeom prst="wedgeRoundRectCallout">
            <a:avLst>
              <a:gd name="adj1" fmla="val 53440"/>
              <a:gd name="adj2" fmla="val -7195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Alternative lists of functions may be used:</a:t>
            </a:r>
            <a:endParaRPr lang="en-US" sz="1100" dirty="0"/>
          </a:p>
        </p:txBody>
      </p:sp>
      <p:sp>
        <p:nvSpPr>
          <p:cNvPr id="12" name="Rectangle 11"/>
          <p:cNvSpPr/>
          <p:nvPr/>
        </p:nvSpPr>
        <p:spPr>
          <a:xfrm>
            <a:off x="2819400" y="60198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609600" y="908843"/>
            <a:ext cx="7696200" cy="2743505"/>
          </a:xfrm>
          <a:prstGeom prst="rect">
            <a:avLst/>
          </a:prstGeom>
        </p:spPr>
      </p:pic>
      <p:pic>
        <p:nvPicPr>
          <p:cNvPr id="4" name="Picture 3"/>
          <p:cNvPicPr>
            <a:picLocks noChangeAspect="1"/>
          </p:cNvPicPr>
          <p:nvPr/>
        </p:nvPicPr>
        <p:blipFill>
          <a:blip r:embed="rId3"/>
          <a:stretch>
            <a:fillRect/>
          </a:stretch>
        </p:blipFill>
        <p:spPr>
          <a:xfrm>
            <a:off x="4191000" y="3888336"/>
            <a:ext cx="3390900" cy="1895475"/>
          </a:xfrm>
          <a:prstGeom prst="rect">
            <a:avLst/>
          </a:prstGeom>
        </p:spPr>
      </p:pic>
      <p:sp>
        <p:nvSpPr>
          <p:cNvPr id="8" name="Rounded Rectangular Callout 7"/>
          <p:cNvSpPr/>
          <p:nvPr/>
        </p:nvSpPr>
        <p:spPr>
          <a:xfrm>
            <a:off x="2286000" y="4997998"/>
            <a:ext cx="1524000" cy="1066800"/>
          </a:xfrm>
          <a:prstGeom prst="wedgeRoundRectCallout">
            <a:avLst>
              <a:gd name="adj1" fmla="val 82661"/>
              <a:gd name="adj2" fmla="val -3667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PM justification MUST be filled out for each adjustment (each step that is completed).</a:t>
            </a:r>
            <a:endParaRPr lang="en-US" sz="1100" dirty="0"/>
          </a:p>
        </p:txBody>
      </p:sp>
    </p:spTree>
    <p:extLst>
      <p:ext uri="{BB962C8B-B14F-4D97-AF65-F5344CB8AC3E}">
        <p14:creationId xmlns:p14="http://schemas.microsoft.com/office/powerpoint/2010/main" val="2596331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a:spLocks noGrp="1"/>
          </p:cNvSpPr>
          <p:nvPr>
            <p:ph idx="1"/>
          </p:nvPr>
        </p:nvSpPr>
        <p:spPr>
          <a:xfrm>
            <a:off x="152400" y="762000"/>
            <a:ext cx="8229600" cy="4114800"/>
          </a:xfrm>
        </p:spPr>
        <p:txBody>
          <a:bodyPr/>
          <a:lstStyle/>
          <a:p>
            <a:r>
              <a:rPr lang="en-US" sz="1600" b="0" dirty="0" smtClean="0">
                <a:solidFill>
                  <a:srgbClr val="FF0000"/>
                </a:solidFill>
                <a:effectLst/>
              </a:rPr>
              <a:t>Optional</a:t>
            </a:r>
            <a:r>
              <a:rPr lang="en-US" sz="1600" b="0" dirty="0" smtClean="0">
                <a:effectLst/>
              </a:rPr>
              <a:t> method for step 2.a qualitative adjustment (use in tandem with Table 1):</a:t>
            </a:r>
          </a:p>
          <a:p>
            <a:endParaRPr lang="en-US" sz="1100" b="0" dirty="0" smtClean="0">
              <a:effectLst/>
            </a:endParaRPr>
          </a:p>
          <a:p>
            <a:r>
              <a:rPr lang="en-US" sz="1600" b="0" dirty="0" smtClean="0">
                <a:effectLst/>
              </a:rPr>
              <a:t>Draw </a:t>
            </a:r>
            <a:r>
              <a:rPr lang="en-US" sz="1600" b="0" dirty="0">
                <a:effectLst/>
              </a:rPr>
              <a:t>an incremental line from -2 to </a:t>
            </a:r>
            <a:r>
              <a:rPr lang="en-US" sz="1600" b="0" dirty="0" smtClean="0">
                <a:effectLst/>
              </a:rPr>
              <a:t>4 (range from instructions).</a:t>
            </a:r>
          </a:p>
          <a:p>
            <a:endParaRPr lang="en-US" sz="1000" b="0" dirty="0" smtClean="0">
              <a:effectLst/>
            </a:endParaRPr>
          </a:p>
          <a:p>
            <a:endParaRPr lang="en-US" sz="1600" b="0" dirty="0" smtClean="0">
              <a:effectLst/>
            </a:endParaRPr>
          </a:p>
          <a:p>
            <a:endParaRPr lang="en-US" sz="1600" b="0" dirty="0">
              <a:effectLst/>
            </a:endParaRPr>
          </a:p>
          <a:p>
            <a:endParaRPr lang="en-US" sz="1600" b="0" dirty="0" smtClean="0">
              <a:effectLst/>
            </a:endParaRPr>
          </a:p>
          <a:p>
            <a:r>
              <a:rPr lang="en-US" sz="1600" b="0" dirty="0" smtClean="0">
                <a:effectLst/>
              </a:rPr>
              <a:t>Will your functional gain vs. loss comparison:</a:t>
            </a:r>
          </a:p>
          <a:p>
            <a:pPr lvl="1"/>
            <a:r>
              <a:rPr lang="en-US" sz="1200" b="0" dirty="0" smtClean="0">
                <a:effectLst/>
              </a:rPr>
              <a:t>Increase the ratio (on positive side of number line: loss &gt; gain) or </a:t>
            </a:r>
          </a:p>
          <a:p>
            <a:pPr lvl="1"/>
            <a:r>
              <a:rPr lang="en-US" sz="1200" b="0" dirty="0" smtClean="0">
                <a:effectLst/>
              </a:rPr>
              <a:t>Decrease the ratio (on negative side of number line: loss &lt; gain))?</a:t>
            </a:r>
          </a:p>
          <a:p>
            <a:r>
              <a:rPr lang="en-US" sz="1600" b="0" dirty="0" smtClean="0">
                <a:effectLst/>
              </a:rPr>
              <a:t>Tips</a:t>
            </a:r>
            <a:r>
              <a:rPr lang="en-US" b="0" dirty="0" smtClean="0">
                <a:effectLst/>
              </a:rPr>
              <a:t>: </a:t>
            </a:r>
          </a:p>
          <a:p>
            <a:pPr lvl="1"/>
            <a:r>
              <a:rPr lang="en-US" sz="1200" b="0" dirty="0" smtClean="0">
                <a:effectLst/>
              </a:rPr>
              <a:t>Consider the </a:t>
            </a:r>
            <a:r>
              <a:rPr lang="en-US" sz="1200" dirty="0" smtClean="0">
                <a:solidFill>
                  <a:srgbClr val="FF0000"/>
                </a:solidFill>
                <a:effectLst/>
              </a:rPr>
              <a:t>change</a:t>
            </a:r>
            <a:r>
              <a:rPr lang="en-US" sz="1200" b="0" dirty="0" smtClean="0">
                <a:effectLst/>
              </a:rPr>
              <a:t> in functions (loss and gain), not the existing or expected functions.</a:t>
            </a:r>
          </a:p>
          <a:p>
            <a:pPr lvl="1"/>
            <a:r>
              <a:rPr lang="en-US" sz="1200" b="0" dirty="0" smtClean="0">
                <a:effectLst/>
              </a:rPr>
              <a:t>Only consider functions, </a:t>
            </a:r>
            <a:r>
              <a:rPr lang="en-US" sz="1200" dirty="0" smtClean="0">
                <a:solidFill>
                  <a:srgbClr val="FF0000"/>
                </a:solidFill>
                <a:effectLst/>
              </a:rPr>
              <a:t>not rarity or value </a:t>
            </a:r>
            <a:r>
              <a:rPr lang="en-US" sz="1200" b="0" dirty="0" smtClean="0">
                <a:effectLst/>
              </a:rPr>
              <a:t>(those are considered in step 6).</a:t>
            </a:r>
          </a:p>
          <a:p>
            <a:endParaRPr lang="en-US" sz="1100" b="0" dirty="0" smtClean="0">
              <a:effectLst/>
            </a:endParaRPr>
          </a:p>
          <a:p>
            <a:r>
              <a:rPr lang="en-US" sz="1600" b="0" dirty="0" smtClean="0">
                <a:effectLst/>
              </a:rPr>
              <a:t>Put </a:t>
            </a:r>
            <a:r>
              <a:rPr lang="en-US" sz="1600" b="0" dirty="0">
                <a:effectLst/>
              </a:rPr>
              <a:t>some </a:t>
            </a:r>
            <a:r>
              <a:rPr lang="en-US" sz="1600" b="0" dirty="0" smtClean="0">
                <a:effectLst/>
              </a:rPr>
              <a:t>impact-mitigation scenarios (real </a:t>
            </a:r>
            <a:r>
              <a:rPr lang="en-US" sz="1600" b="0" dirty="0">
                <a:effectLst/>
              </a:rPr>
              <a:t>or hypothetical) on the </a:t>
            </a:r>
            <a:r>
              <a:rPr lang="en-US" sz="1600" b="0" dirty="0" smtClean="0">
                <a:effectLst/>
              </a:rPr>
              <a:t>line.  </a:t>
            </a:r>
          </a:p>
          <a:p>
            <a:endParaRPr lang="en-US" sz="800" b="0" dirty="0">
              <a:effectLst/>
            </a:endParaRPr>
          </a:p>
          <a:p>
            <a:r>
              <a:rPr lang="en-US" sz="1600" b="0" dirty="0" smtClean="0">
                <a:effectLst/>
              </a:rPr>
              <a:t>Find project by bracketing among scenarios: use scenarios as </a:t>
            </a:r>
            <a:r>
              <a:rPr lang="en-US" sz="1600" b="0" dirty="0">
                <a:effectLst/>
              </a:rPr>
              <a:t>reference points to help you decide where on the line to put the project in question, then decide on a numerical adjustment</a:t>
            </a:r>
            <a:r>
              <a:rPr lang="en-US" sz="1600" b="0" dirty="0" smtClean="0">
                <a:effectLst/>
              </a:rPr>
              <a:t>.</a:t>
            </a:r>
          </a:p>
          <a:p>
            <a:endParaRPr lang="en-US" sz="700" b="0" dirty="0">
              <a:effectLst/>
            </a:endParaRPr>
          </a:p>
          <a:p>
            <a:r>
              <a:rPr lang="en-US" sz="1600" b="0" dirty="0" smtClean="0">
                <a:effectLst/>
              </a:rPr>
              <a:t>Once approximate location on line is determined, adjust up or down by tenths to account for specific impact site condition (degraded, average, high functioning).</a:t>
            </a:r>
            <a:endParaRPr lang="en-US" sz="1600" b="0" dirty="0">
              <a:effectLst/>
            </a:endParaRPr>
          </a:p>
        </p:txBody>
      </p:sp>
      <p:sp>
        <p:nvSpPr>
          <p:cNvPr id="2" name="Title 1"/>
          <p:cNvSpPr>
            <a:spLocks noGrp="1"/>
          </p:cNvSpPr>
          <p:nvPr>
            <p:ph type="title"/>
          </p:nvPr>
        </p:nvSpPr>
        <p:spPr>
          <a:xfrm>
            <a:off x="457200" y="-76200"/>
            <a:ext cx="8229600" cy="1143000"/>
          </a:xfrm>
        </p:spPr>
        <p:txBody>
          <a:bodyPr/>
          <a:lstStyle/>
          <a:p>
            <a:r>
              <a:rPr lang="en-US" sz="3200" dirty="0" smtClean="0"/>
              <a:t>Step 2.a: Number Line example</a:t>
            </a:r>
            <a:endParaRPr lang="en-US" sz="2400" dirty="0"/>
          </a:p>
        </p:txBody>
      </p:sp>
      <p:grpSp>
        <p:nvGrpSpPr>
          <p:cNvPr id="31" name="Group 30"/>
          <p:cNvGrpSpPr/>
          <p:nvPr/>
        </p:nvGrpSpPr>
        <p:grpSpPr>
          <a:xfrm>
            <a:off x="1219200" y="1905000"/>
            <a:ext cx="6934200" cy="736044"/>
            <a:chOff x="838200" y="3733800"/>
            <a:chExt cx="6934200" cy="736044"/>
          </a:xfrm>
        </p:grpSpPr>
        <p:grpSp>
          <p:nvGrpSpPr>
            <p:cNvPr id="18" name="Group 17"/>
            <p:cNvGrpSpPr/>
            <p:nvPr/>
          </p:nvGrpSpPr>
          <p:grpSpPr>
            <a:xfrm>
              <a:off x="838200" y="3733800"/>
              <a:ext cx="6934200" cy="342900"/>
              <a:chOff x="838200" y="3733800"/>
              <a:chExt cx="4648200" cy="342900"/>
            </a:xfrm>
          </p:grpSpPr>
          <p:cxnSp>
            <p:nvCxnSpPr>
              <p:cNvPr id="5" name="Straight Arrow Connector 4"/>
              <p:cNvCxnSpPr/>
              <p:nvPr/>
            </p:nvCxnSpPr>
            <p:spPr>
              <a:xfrm>
                <a:off x="838200" y="3886200"/>
                <a:ext cx="4648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622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00125"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33800" y="374332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19600" y="37719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5400" y="3771900"/>
                <a:ext cx="0" cy="304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869259" y="4071699"/>
              <a:ext cx="389850" cy="369332"/>
            </a:xfrm>
            <a:prstGeom prst="rect">
              <a:avLst/>
            </a:prstGeom>
            <a:noFill/>
          </p:spPr>
          <p:txBody>
            <a:bodyPr wrap="none" rtlCol="0">
              <a:spAutoFit/>
            </a:bodyPr>
            <a:lstStyle/>
            <a:p>
              <a:r>
                <a:rPr lang="en-US" dirty="0" smtClean="0"/>
                <a:t>-2</a:t>
              </a:r>
              <a:endParaRPr lang="en-US" dirty="0"/>
            </a:p>
          </p:txBody>
        </p:sp>
        <p:sp>
          <p:nvSpPr>
            <p:cNvPr id="20" name="TextBox 19"/>
            <p:cNvSpPr txBox="1"/>
            <p:nvPr/>
          </p:nvSpPr>
          <p:spPr>
            <a:xfrm>
              <a:off x="1833654" y="4088368"/>
              <a:ext cx="389850" cy="369332"/>
            </a:xfrm>
            <a:prstGeom prst="rect">
              <a:avLst/>
            </a:prstGeom>
            <a:noFill/>
          </p:spPr>
          <p:txBody>
            <a:bodyPr wrap="none" rtlCol="0">
              <a:spAutoFit/>
            </a:bodyPr>
            <a:lstStyle/>
            <a:p>
              <a:r>
                <a:rPr lang="en-US" dirty="0" smtClean="0"/>
                <a:t>-1</a:t>
              </a:r>
              <a:endParaRPr lang="en-US" dirty="0"/>
            </a:p>
          </p:txBody>
        </p:sp>
        <p:sp>
          <p:nvSpPr>
            <p:cNvPr id="21" name="TextBox 20"/>
            <p:cNvSpPr txBox="1"/>
            <p:nvPr/>
          </p:nvSpPr>
          <p:spPr>
            <a:xfrm>
              <a:off x="2963694" y="4100512"/>
              <a:ext cx="312906" cy="369332"/>
            </a:xfrm>
            <a:prstGeom prst="rect">
              <a:avLst/>
            </a:prstGeom>
            <a:noFill/>
          </p:spPr>
          <p:txBody>
            <a:bodyPr wrap="none" rtlCol="0">
              <a:spAutoFit/>
            </a:bodyPr>
            <a:lstStyle/>
            <a:p>
              <a:r>
                <a:rPr lang="en-US" dirty="0" smtClean="0"/>
                <a:t>0</a:t>
              </a:r>
              <a:endParaRPr lang="en-US" dirty="0"/>
            </a:p>
          </p:txBody>
        </p:sp>
        <p:sp>
          <p:nvSpPr>
            <p:cNvPr id="22" name="TextBox 21"/>
            <p:cNvSpPr txBox="1"/>
            <p:nvPr/>
          </p:nvSpPr>
          <p:spPr>
            <a:xfrm>
              <a:off x="3992394" y="4088368"/>
              <a:ext cx="312906" cy="369332"/>
            </a:xfrm>
            <a:prstGeom prst="rect">
              <a:avLst/>
            </a:prstGeom>
            <a:noFill/>
          </p:spPr>
          <p:txBody>
            <a:bodyPr wrap="none" rtlCol="0">
              <a:spAutoFit/>
            </a:bodyPr>
            <a:lstStyle/>
            <a:p>
              <a:r>
                <a:rPr lang="en-US" dirty="0" smtClean="0"/>
                <a:t>1</a:t>
              </a:r>
              <a:endParaRPr lang="en-US" dirty="0"/>
            </a:p>
          </p:txBody>
        </p:sp>
        <p:sp>
          <p:nvSpPr>
            <p:cNvPr id="23" name="TextBox 22"/>
            <p:cNvSpPr txBox="1"/>
            <p:nvPr/>
          </p:nvSpPr>
          <p:spPr>
            <a:xfrm>
              <a:off x="5021094" y="4088368"/>
              <a:ext cx="312906" cy="369332"/>
            </a:xfrm>
            <a:prstGeom prst="rect">
              <a:avLst/>
            </a:prstGeom>
            <a:noFill/>
          </p:spPr>
          <p:txBody>
            <a:bodyPr wrap="none" rtlCol="0">
              <a:spAutoFit/>
            </a:bodyPr>
            <a:lstStyle/>
            <a:p>
              <a:r>
                <a:rPr lang="en-US" dirty="0" smtClean="0"/>
                <a:t>2</a:t>
              </a:r>
              <a:endParaRPr lang="en-US" dirty="0"/>
            </a:p>
          </p:txBody>
        </p:sp>
        <p:sp>
          <p:nvSpPr>
            <p:cNvPr id="24" name="TextBox 23"/>
            <p:cNvSpPr txBox="1"/>
            <p:nvPr/>
          </p:nvSpPr>
          <p:spPr>
            <a:xfrm>
              <a:off x="6011694" y="4088368"/>
              <a:ext cx="312906" cy="369332"/>
            </a:xfrm>
            <a:prstGeom prst="rect">
              <a:avLst/>
            </a:prstGeom>
            <a:noFill/>
          </p:spPr>
          <p:txBody>
            <a:bodyPr wrap="none" rtlCol="0">
              <a:spAutoFit/>
            </a:bodyPr>
            <a:lstStyle/>
            <a:p>
              <a:r>
                <a:rPr lang="en-US" dirty="0" smtClean="0"/>
                <a:t>3</a:t>
              </a:r>
              <a:endParaRPr lang="en-US" dirty="0"/>
            </a:p>
          </p:txBody>
        </p:sp>
        <p:sp>
          <p:nvSpPr>
            <p:cNvPr id="25" name="TextBox 24"/>
            <p:cNvSpPr txBox="1"/>
            <p:nvPr/>
          </p:nvSpPr>
          <p:spPr>
            <a:xfrm>
              <a:off x="7010400" y="4076700"/>
              <a:ext cx="312906" cy="369332"/>
            </a:xfrm>
            <a:prstGeom prst="rect">
              <a:avLst/>
            </a:prstGeom>
            <a:noFill/>
          </p:spPr>
          <p:txBody>
            <a:bodyPr wrap="none" rtlCol="0">
              <a:spAutoFit/>
            </a:bodyPr>
            <a:lstStyle/>
            <a:p>
              <a:r>
                <a:rPr lang="en-US" dirty="0" smtClean="0"/>
                <a:t>4</a:t>
              </a:r>
              <a:endParaRPr lang="en-US" dirty="0"/>
            </a:p>
          </p:txBody>
        </p:sp>
      </p:grpSp>
      <p:sp>
        <p:nvSpPr>
          <p:cNvPr id="26" name="Rounded Rectangular Callout 25"/>
          <p:cNvSpPr/>
          <p:nvPr/>
        </p:nvSpPr>
        <p:spPr>
          <a:xfrm>
            <a:off x="204994" y="1790700"/>
            <a:ext cx="966921" cy="533399"/>
          </a:xfrm>
          <a:prstGeom prst="wedgeRoundRectCallout">
            <a:avLst>
              <a:gd name="adj1" fmla="val -20936"/>
              <a:gd name="adj2" fmla="val 4492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Decreasing mitigation ratio</a:t>
            </a:r>
            <a:endParaRPr lang="en-US" sz="1050" dirty="0"/>
          </a:p>
        </p:txBody>
      </p:sp>
      <p:sp>
        <p:nvSpPr>
          <p:cNvPr id="27" name="Rounded Rectangular Callout 26"/>
          <p:cNvSpPr/>
          <p:nvPr/>
        </p:nvSpPr>
        <p:spPr>
          <a:xfrm>
            <a:off x="6912897" y="1350052"/>
            <a:ext cx="1221453" cy="533399"/>
          </a:xfrm>
          <a:prstGeom prst="wedgeRoundRectCallout">
            <a:avLst>
              <a:gd name="adj1" fmla="val -23221"/>
              <a:gd name="adj2" fmla="val 44925"/>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Increasing mitigation ratio</a:t>
            </a:r>
            <a:endParaRPr lang="en-US" sz="1050" dirty="0"/>
          </a:p>
        </p:txBody>
      </p:sp>
    </p:spTree>
    <p:extLst>
      <p:ext uri="{BB962C8B-B14F-4D97-AF65-F5344CB8AC3E}">
        <p14:creationId xmlns:p14="http://schemas.microsoft.com/office/powerpoint/2010/main" val="2830052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a:spLocks noGrp="1"/>
          </p:cNvSpPr>
          <p:nvPr>
            <p:ph idx="1"/>
          </p:nvPr>
        </p:nvSpPr>
        <p:spPr>
          <a:xfrm>
            <a:off x="152400" y="894279"/>
            <a:ext cx="8229600" cy="3886200"/>
          </a:xfrm>
        </p:spPr>
        <p:txBody>
          <a:bodyPr/>
          <a:lstStyle/>
          <a:p>
            <a:r>
              <a:rPr lang="en-US" sz="1400" b="0" dirty="0">
                <a:effectLst/>
              </a:rPr>
              <a:t>P</a:t>
            </a:r>
            <a:r>
              <a:rPr lang="en-US" sz="1400" b="0" dirty="0" smtClean="0">
                <a:effectLst/>
              </a:rPr>
              <a:t>roject impacting intermittent stream (total loss), mitigating with vernal pool enhancement.</a:t>
            </a:r>
          </a:p>
          <a:p>
            <a:pPr lvl="1"/>
            <a:endParaRPr lang="en-US" sz="1200" b="0" dirty="0" smtClean="0">
              <a:effectLst/>
            </a:endParaRPr>
          </a:p>
          <a:p>
            <a:pPr lvl="1"/>
            <a:r>
              <a:rPr lang="en-US" sz="1200" b="0" dirty="0" smtClean="0">
                <a:effectLst/>
              </a:rPr>
              <a:t>One approach: consider several mitigation scenarios vs. proposed impact (same impact for all scenarios):</a:t>
            </a:r>
          </a:p>
          <a:p>
            <a:pPr lvl="1"/>
            <a:endParaRPr lang="en-US" sz="1200" b="0" dirty="0">
              <a:effectLst/>
            </a:endParaRPr>
          </a:p>
          <a:p>
            <a:pPr lvl="1"/>
            <a:endParaRPr lang="en-US" sz="1200" b="0" dirty="0" smtClean="0">
              <a:effectLst/>
            </a:endParaRPr>
          </a:p>
          <a:p>
            <a:pPr lvl="1"/>
            <a:endParaRPr lang="en-US" sz="1200" b="0" dirty="0">
              <a:effectLst/>
            </a:endParaRPr>
          </a:p>
          <a:p>
            <a:pPr lvl="1"/>
            <a:endParaRPr lang="en-US" sz="1200" b="0" dirty="0" smtClean="0">
              <a:effectLst/>
            </a:endParaRPr>
          </a:p>
          <a:p>
            <a:pPr lvl="1"/>
            <a:endParaRPr lang="en-US" sz="1200" b="0" dirty="0">
              <a:effectLst/>
            </a:endParaRPr>
          </a:p>
          <a:p>
            <a:pPr lvl="1"/>
            <a:endParaRPr lang="en-US" sz="1200" b="0" dirty="0" smtClean="0">
              <a:effectLst/>
            </a:endParaRPr>
          </a:p>
          <a:p>
            <a:pPr lvl="1"/>
            <a:endParaRPr lang="en-US" sz="1200" b="0" dirty="0" smtClean="0">
              <a:effectLst/>
            </a:endParaRPr>
          </a:p>
          <a:p>
            <a:pPr lvl="1"/>
            <a:endParaRPr lang="en-US" sz="1200" b="0" dirty="0" smtClean="0">
              <a:effectLst/>
            </a:endParaRPr>
          </a:p>
          <a:p>
            <a:pPr lvl="1"/>
            <a:endParaRPr lang="en-US" sz="1200" b="0" dirty="0">
              <a:effectLst/>
            </a:endParaRPr>
          </a:p>
          <a:p>
            <a:pPr lvl="1"/>
            <a:endParaRPr lang="en-US" sz="1200" b="0" dirty="0" smtClean="0">
              <a:effectLst/>
            </a:endParaRPr>
          </a:p>
          <a:p>
            <a:pPr lvl="1"/>
            <a:r>
              <a:rPr lang="en-US" sz="1200" b="0" dirty="0" smtClean="0">
                <a:effectLst/>
              </a:rPr>
              <a:t>Alternate approach: consider several impact scenarios vs. </a:t>
            </a:r>
            <a:r>
              <a:rPr lang="en-US" sz="1200" b="0" dirty="0">
                <a:effectLst/>
              </a:rPr>
              <a:t>proposed mitigation </a:t>
            </a:r>
            <a:r>
              <a:rPr lang="en-US" sz="1200" b="0" dirty="0" smtClean="0">
                <a:effectLst/>
              </a:rPr>
              <a:t>(same </a:t>
            </a:r>
            <a:r>
              <a:rPr lang="en-US" sz="1200" b="0" dirty="0" err="1" smtClean="0">
                <a:effectLst/>
              </a:rPr>
              <a:t>mit</a:t>
            </a:r>
            <a:r>
              <a:rPr lang="en-US" sz="1200" b="0" dirty="0" smtClean="0">
                <a:effectLst/>
              </a:rPr>
              <a:t>. for </a:t>
            </a:r>
            <a:r>
              <a:rPr lang="en-US" sz="1200" b="0" dirty="0">
                <a:effectLst/>
              </a:rPr>
              <a:t>all </a:t>
            </a:r>
            <a:r>
              <a:rPr lang="en-US" sz="1200" b="0" dirty="0" smtClean="0">
                <a:effectLst/>
              </a:rPr>
              <a:t>scenarios):</a:t>
            </a:r>
          </a:p>
          <a:p>
            <a:pPr lvl="1"/>
            <a:endParaRPr lang="en-US" sz="1200" b="0" dirty="0" smtClean="0">
              <a:effectLst/>
            </a:endParaRPr>
          </a:p>
          <a:p>
            <a:pPr lvl="1"/>
            <a:endParaRPr lang="en-US" sz="1200" b="0" dirty="0">
              <a:effectLst/>
            </a:endParaRPr>
          </a:p>
          <a:p>
            <a:pPr lvl="1"/>
            <a:endParaRPr lang="en-US" sz="1200" b="0" dirty="0" smtClean="0">
              <a:effectLst/>
            </a:endParaRPr>
          </a:p>
          <a:p>
            <a:pPr lvl="1"/>
            <a:endParaRPr lang="en-US" sz="1200" b="0" dirty="0">
              <a:effectLst/>
            </a:endParaRPr>
          </a:p>
          <a:p>
            <a:pPr lvl="1"/>
            <a:endParaRPr lang="en-US" sz="1200" b="0" dirty="0" smtClean="0">
              <a:effectLst/>
            </a:endParaRPr>
          </a:p>
          <a:p>
            <a:pPr lvl="1"/>
            <a:endParaRPr lang="en-US" sz="1200" b="0" dirty="0">
              <a:effectLst/>
            </a:endParaRPr>
          </a:p>
          <a:p>
            <a:pPr lvl="1"/>
            <a:endParaRPr lang="en-US" sz="1200" b="0" dirty="0" smtClean="0">
              <a:effectLst/>
            </a:endParaRPr>
          </a:p>
          <a:p>
            <a:pPr lvl="1"/>
            <a:endParaRPr lang="en-US" sz="1200" b="0" dirty="0">
              <a:effectLst/>
            </a:endParaRPr>
          </a:p>
          <a:p>
            <a:pPr lvl="1"/>
            <a:endParaRPr lang="en-US" sz="1200" b="0" dirty="0" smtClean="0">
              <a:effectLst/>
            </a:endParaRPr>
          </a:p>
          <a:p>
            <a:r>
              <a:rPr lang="en-US" sz="1400" b="0" dirty="0" smtClean="0">
                <a:effectLst/>
              </a:rPr>
              <a:t>Preliminary adjustment: +2.5 to +3 (consider impact site condition to determine final adjustment)</a:t>
            </a:r>
          </a:p>
        </p:txBody>
      </p:sp>
      <p:sp>
        <p:nvSpPr>
          <p:cNvPr id="2" name="Title 1"/>
          <p:cNvSpPr>
            <a:spLocks noGrp="1"/>
          </p:cNvSpPr>
          <p:nvPr>
            <p:ph type="title"/>
          </p:nvPr>
        </p:nvSpPr>
        <p:spPr>
          <a:xfrm>
            <a:off x="457200" y="0"/>
            <a:ext cx="8229600" cy="1143000"/>
          </a:xfrm>
        </p:spPr>
        <p:txBody>
          <a:bodyPr/>
          <a:lstStyle/>
          <a:p>
            <a:r>
              <a:rPr lang="en-US" sz="3200" dirty="0" smtClean="0"/>
              <a:t>Step 2.a: Number Line example 1</a:t>
            </a:r>
            <a:r>
              <a:rPr lang="en-US" sz="2400" b="0" dirty="0" smtClean="0">
                <a:effectLst/>
              </a:rPr>
              <a:t> </a:t>
            </a:r>
            <a:r>
              <a:rPr lang="en-US" sz="2400" b="0" dirty="0">
                <a:effectLst/>
              </a:rPr>
              <a:t>(continued)</a:t>
            </a:r>
            <a:endParaRPr lang="en-US" sz="2400" dirty="0"/>
          </a:p>
        </p:txBody>
      </p:sp>
      <p:grpSp>
        <p:nvGrpSpPr>
          <p:cNvPr id="31" name="Group 30"/>
          <p:cNvGrpSpPr/>
          <p:nvPr/>
        </p:nvGrpSpPr>
        <p:grpSpPr>
          <a:xfrm>
            <a:off x="838200" y="2438400"/>
            <a:ext cx="6934200" cy="762000"/>
            <a:chOff x="838200" y="3733800"/>
            <a:chExt cx="6934200" cy="762000"/>
          </a:xfrm>
        </p:grpSpPr>
        <p:grpSp>
          <p:nvGrpSpPr>
            <p:cNvPr id="18" name="Group 17"/>
            <p:cNvGrpSpPr/>
            <p:nvPr/>
          </p:nvGrpSpPr>
          <p:grpSpPr>
            <a:xfrm>
              <a:off x="838200" y="3733800"/>
              <a:ext cx="6934200" cy="342900"/>
              <a:chOff x="838200" y="3733800"/>
              <a:chExt cx="4648200" cy="342900"/>
            </a:xfrm>
          </p:grpSpPr>
          <p:cxnSp>
            <p:nvCxnSpPr>
              <p:cNvPr id="5" name="Straight Arrow Connector 4"/>
              <p:cNvCxnSpPr/>
              <p:nvPr/>
            </p:nvCxnSpPr>
            <p:spPr>
              <a:xfrm>
                <a:off x="838200" y="3886200"/>
                <a:ext cx="4648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622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00125"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33800" y="374332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19600" y="37719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5400" y="3771900"/>
                <a:ext cx="0" cy="304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884835" y="4094202"/>
              <a:ext cx="389850" cy="369332"/>
            </a:xfrm>
            <a:prstGeom prst="rect">
              <a:avLst/>
            </a:prstGeom>
            <a:noFill/>
          </p:spPr>
          <p:txBody>
            <a:bodyPr wrap="none" rtlCol="0">
              <a:spAutoFit/>
            </a:bodyPr>
            <a:lstStyle/>
            <a:p>
              <a:r>
                <a:rPr lang="en-US" dirty="0" smtClean="0"/>
                <a:t>-2</a:t>
              </a:r>
              <a:endParaRPr lang="en-US" dirty="0"/>
            </a:p>
          </p:txBody>
        </p:sp>
        <p:sp>
          <p:nvSpPr>
            <p:cNvPr id="20" name="TextBox 19"/>
            <p:cNvSpPr txBox="1"/>
            <p:nvPr/>
          </p:nvSpPr>
          <p:spPr>
            <a:xfrm>
              <a:off x="1836140" y="4126468"/>
              <a:ext cx="389850" cy="369332"/>
            </a:xfrm>
            <a:prstGeom prst="rect">
              <a:avLst/>
            </a:prstGeom>
            <a:noFill/>
          </p:spPr>
          <p:txBody>
            <a:bodyPr wrap="none" rtlCol="0">
              <a:spAutoFit/>
            </a:bodyPr>
            <a:lstStyle/>
            <a:p>
              <a:r>
                <a:rPr lang="en-US" dirty="0" smtClean="0"/>
                <a:t>-1</a:t>
              </a:r>
              <a:endParaRPr lang="en-US" dirty="0"/>
            </a:p>
          </p:txBody>
        </p:sp>
        <p:sp>
          <p:nvSpPr>
            <p:cNvPr id="21" name="TextBox 20"/>
            <p:cNvSpPr txBox="1"/>
            <p:nvPr/>
          </p:nvSpPr>
          <p:spPr>
            <a:xfrm>
              <a:off x="2963694" y="4114800"/>
              <a:ext cx="312906" cy="369332"/>
            </a:xfrm>
            <a:prstGeom prst="rect">
              <a:avLst/>
            </a:prstGeom>
            <a:noFill/>
          </p:spPr>
          <p:txBody>
            <a:bodyPr wrap="none" rtlCol="0">
              <a:spAutoFit/>
            </a:bodyPr>
            <a:lstStyle/>
            <a:p>
              <a:r>
                <a:rPr lang="en-US" dirty="0" smtClean="0"/>
                <a:t>0</a:t>
              </a:r>
              <a:endParaRPr lang="en-US" dirty="0"/>
            </a:p>
          </p:txBody>
        </p:sp>
        <p:sp>
          <p:nvSpPr>
            <p:cNvPr id="22" name="TextBox 21"/>
            <p:cNvSpPr txBox="1"/>
            <p:nvPr/>
          </p:nvSpPr>
          <p:spPr>
            <a:xfrm>
              <a:off x="3954294" y="4114800"/>
              <a:ext cx="312906" cy="369332"/>
            </a:xfrm>
            <a:prstGeom prst="rect">
              <a:avLst/>
            </a:prstGeom>
            <a:noFill/>
          </p:spPr>
          <p:txBody>
            <a:bodyPr wrap="none" rtlCol="0">
              <a:spAutoFit/>
            </a:bodyPr>
            <a:lstStyle/>
            <a:p>
              <a:r>
                <a:rPr lang="en-US" dirty="0" smtClean="0"/>
                <a:t>1</a:t>
              </a:r>
              <a:endParaRPr lang="en-US" dirty="0"/>
            </a:p>
          </p:txBody>
        </p:sp>
        <p:sp>
          <p:nvSpPr>
            <p:cNvPr id="23" name="TextBox 22"/>
            <p:cNvSpPr txBox="1"/>
            <p:nvPr/>
          </p:nvSpPr>
          <p:spPr>
            <a:xfrm>
              <a:off x="5021094" y="4088368"/>
              <a:ext cx="312906" cy="369332"/>
            </a:xfrm>
            <a:prstGeom prst="rect">
              <a:avLst/>
            </a:prstGeom>
            <a:noFill/>
          </p:spPr>
          <p:txBody>
            <a:bodyPr wrap="none" rtlCol="0">
              <a:spAutoFit/>
            </a:bodyPr>
            <a:lstStyle/>
            <a:p>
              <a:r>
                <a:rPr lang="en-US" dirty="0" smtClean="0"/>
                <a:t>2</a:t>
              </a:r>
              <a:endParaRPr lang="en-US" dirty="0"/>
            </a:p>
          </p:txBody>
        </p:sp>
        <p:sp>
          <p:nvSpPr>
            <p:cNvPr id="24" name="TextBox 23"/>
            <p:cNvSpPr txBox="1"/>
            <p:nvPr/>
          </p:nvSpPr>
          <p:spPr>
            <a:xfrm>
              <a:off x="6011694" y="4088368"/>
              <a:ext cx="312906" cy="369332"/>
            </a:xfrm>
            <a:prstGeom prst="rect">
              <a:avLst/>
            </a:prstGeom>
            <a:noFill/>
          </p:spPr>
          <p:txBody>
            <a:bodyPr wrap="none" rtlCol="0">
              <a:spAutoFit/>
            </a:bodyPr>
            <a:lstStyle/>
            <a:p>
              <a:r>
                <a:rPr lang="en-US" dirty="0" smtClean="0"/>
                <a:t>3</a:t>
              </a:r>
              <a:endParaRPr lang="en-US" dirty="0"/>
            </a:p>
          </p:txBody>
        </p:sp>
        <p:sp>
          <p:nvSpPr>
            <p:cNvPr id="25" name="TextBox 24"/>
            <p:cNvSpPr txBox="1"/>
            <p:nvPr/>
          </p:nvSpPr>
          <p:spPr>
            <a:xfrm>
              <a:off x="7010400" y="4076700"/>
              <a:ext cx="312906" cy="369332"/>
            </a:xfrm>
            <a:prstGeom prst="rect">
              <a:avLst/>
            </a:prstGeom>
            <a:noFill/>
          </p:spPr>
          <p:txBody>
            <a:bodyPr wrap="none" rtlCol="0">
              <a:spAutoFit/>
            </a:bodyPr>
            <a:lstStyle/>
            <a:p>
              <a:r>
                <a:rPr lang="en-US" dirty="0" smtClean="0"/>
                <a:t>4</a:t>
              </a:r>
              <a:endParaRPr lang="en-US" dirty="0"/>
            </a:p>
          </p:txBody>
        </p:sp>
      </p:grpSp>
      <p:grpSp>
        <p:nvGrpSpPr>
          <p:cNvPr id="26" name="Group 25"/>
          <p:cNvGrpSpPr/>
          <p:nvPr/>
        </p:nvGrpSpPr>
        <p:grpSpPr>
          <a:xfrm>
            <a:off x="838200" y="4800600"/>
            <a:ext cx="6934200" cy="762000"/>
            <a:chOff x="838200" y="3733800"/>
            <a:chExt cx="6934200" cy="762000"/>
          </a:xfrm>
        </p:grpSpPr>
        <p:grpSp>
          <p:nvGrpSpPr>
            <p:cNvPr id="27" name="Group 26"/>
            <p:cNvGrpSpPr/>
            <p:nvPr/>
          </p:nvGrpSpPr>
          <p:grpSpPr>
            <a:xfrm>
              <a:off x="838200" y="3733800"/>
              <a:ext cx="6934200" cy="342900"/>
              <a:chOff x="838200" y="3733800"/>
              <a:chExt cx="4648200" cy="342900"/>
            </a:xfrm>
          </p:grpSpPr>
          <p:cxnSp>
            <p:nvCxnSpPr>
              <p:cNvPr id="37" name="Straight Arrow Connector 36"/>
              <p:cNvCxnSpPr/>
              <p:nvPr/>
            </p:nvCxnSpPr>
            <p:spPr>
              <a:xfrm>
                <a:off x="838200" y="3886200"/>
                <a:ext cx="4648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764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00125"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480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33800" y="3743325"/>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19600" y="37719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105400" y="3771900"/>
                <a:ext cx="0" cy="304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884835" y="4094202"/>
              <a:ext cx="389850" cy="369332"/>
            </a:xfrm>
            <a:prstGeom prst="rect">
              <a:avLst/>
            </a:prstGeom>
            <a:noFill/>
          </p:spPr>
          <p:txBody>
            <a:bodyPr wrap="none" rtlCol="0">
              <a:spAutoFit/>
            </a:bodyPr>
            <a:lstStyle/>
            <a:p>
              <a:r>
                <a:rPr lang="en-US" dirty="0" smtClean="0"/>
                <a:t>-2</a:t>
              </a:r>
              <a:endParaRPr lang="en-US" dirty="0"/>
            </a:p>
          </p:txBody>
        </p:sp>
        <p:sp>
          <p:nvSpPr>
            <p:cNvPr id="29" name="TextBox 28"/>
            <p:cNvSpPr txBox="1"/>
            <p:nvPr/>
          </p:nvSpPr>
          <p:spPr>
            <a:xfrm>
              <a:off x="1836140" y="4126468"/>
              <a:ext cx="389850" cy="369332"/>
            </a:xfrm>
            <a:prstGeom prst="rect">
              <a:avLst/>
            </a:prstGeom>
            <a:noFill/>
          </p:spPr>
          <p:txBody>
            <a:bodyPr wrap="none" rtlCol="0">
              <a:spAutoFit/>
            </a:bodyPr>
            <a:lstStyle/>
            <a:p>
              <a:r>
                <a:rPr lang="en-US" dirty="0" smtClean="0"/>
                <a:t>-1</a:t>
              </a:r>
              <a:endParaRPr lang="en-US" dirty="0"/>
            </a:p>
          </p:txBody>
        </p:sp>
        <p:sp>
          <p:nvSpPr>
            <p:cNvPr id="32" name="TextBox 31"/>
            <p:cNvSpPr txBox="1"/>
            <p:nvPr/>
          </p:nvSpPr>
          <p:spPr>
            <a:xfrm>
              <a:off x="2963694" y="4114800"/>
              <a:ext cx="312906" cy="369332"/>
            </a:xfrm>
            <a:prstGeom prst="rect">
              <a:avLst/>
            </a:prstGeom>
            <a:noFill/>
          </p:spPr>
          <p:txBody>
            <a:bodyPr wrap="none" rtlCol="0">
              <a:spAutoFit/>
            </a:bodyPr>
            <a:lstStyle/>
            <a:p>
              <a:r>
                <a:rPr lang="en-US" dirty="0" smtClean="0"/>
                <a:t>0</a:t>
              </a:r>
              <a:endParaRPr lang="en-US" dirty="0"/>
            </a:p>
          </p:txBody>
        </p:sp>
        <p:sp>
          <p:nvSpPr>
            <p:cNvPr id="33" name="TextBox 32"/>
            <p:cNvSpPr txBox="1"/>
            <p:nvPr/>
          </p:nvSpPr>
          <p:spPr>
            <a:xfrm>
              <a:off x="3954294" y="4114800"/>
              <a:ext cx="312906" cy="369332"/>
            </a:xfrm>
            <a:prstGeom prst="rect">
              <a:avLst/>
            </a:prstGeom>
            <a:noFill/>
          </p:spPr>
          <p:txBody>
            <a:bodyPr wrap="none" rtlCol="0">
              <a:spAutoFit/>
            </a:bodyPr>
            <a:lstStyle/>
            <a:p>
              <a:r>
                <a:rPr lang="en-US" dirty="0" smtClean="0"/>
                <a:t>1</a:t>
              </a:r>
              <a:endParaRPr lang="en-US" dirty="0"/>
            </a:p>
          </p:txBody>
        </p:sp>
        <p:sp>
          <p:nvSpPr>
            <p:cNvPr id="34" name="TextBox 33"/>
            <p:cNvSpPr txBox="1"/>
            <p:nvPr/>
          </p:nvSpPr>
          <p:spPr>
            <a:xfrm>
              <a:off x="5021094" y="4088368"/>
              <a:ext cx="312906" cy="369332"/>
            </a:xfrm>
            <a:prstGeom prst="rect">
              <a:avLst/>
            </a:prstGeom>
            <a:noFill/>
          </p:spPr>
          <p:txBody>
            <a:bodyPr wrap="none" rtlCol="0">
              <a:spAutoFit/>
            </a:bodyPr>
            <a:lstStyle/>
            <a:p>
              <a:r>
                <a:rPr lang="en-US" dirty="0" smtClean="0"/>
                <a:t>2</a:t>
              </a:r>
              <a:endParaRPr lang="en-US" dirty="0"/>
            </a:p>
          </p:txBody>
        </p:sp>
        <p:sp>
          <p:nvSpPr>
            <p:cNvPr id="35" name="TextBox 34"/>
            <p:cNvSpPr txBox="1"/>
            <p:nvPr/>
          </p:nvSpPr>
          <p:spPr>
            <a:xfrm>
              <a:off x="6011694" y="4088368"/>
              <a:ext cx="312906" cy="369332"/>
            </a:xfrm>
            <a:prstGeom prst="rect">
              <a:avLst/>
            </a:prstGeom>
            <a:noFill/>
          </p:spPr>
          <p:txBody>
            <a:bodyPr wrap="none" rtlCol="0">
              <a:spAutoFit/>
            </a:bodyPr>
            <a:lstStyle/>
            <a:p>
              <a:r>
                <a:rPr lang="en-US" dirty="0" smtClean="0"/>
                <a:t>3</a:t>
              </a:r>
              <a:endParaRPr lang="en-US" dirty="0"/>
            </a:p>
          </p:txBody>
        </p:sp>
        <p:sp>
          <p:nvSpPr>
            <p:cNvPr id="36" name="TextBox 35"/>
            <p:cNvSpPr txBox="1"/>
            <p:nvPr/>
          </p:nvSpPr>
          <p:spPr>
            <a:xfrm>
              <a:off x="7010400" y="4076700"/>
              <a:ext cx="312906" cy="369332"/>
            </a:xfrm>
            <a:prstGeom prst="rect">
              <a:avLst/>
            </a:prstGeom>
            <a:noFill/>
          </p:spPr>
          <p:txBody>
            <a:bodyPr wrap="none" rtlCol="0">
              <a:spAutoFit/>
            </a:bodyPr>
            <a:lstStyle/>
            <a:p>
              <a:r>
                <a:rPr lang="en-US" dirty="0" smtClean="0"/>
                <a:t>4</a:t>
              </a:r>
              <a:endParaRPr lang="en-US" dirty="0"/>
            </a:p>
          </p:txBody>
        </p:sp>
      </p:grpSp>
      <p:sp>
        <p:nvSpPr>
          <p:cNvPr id="60" name="Rounded Rectangular Callout 59"/>
          <p:cNvSpPr/>
          <p:nvPr/>
        </p:nvSpPr>
        <p:spPr>
          <a:xfrm>
            <a:off x="4009672" y="4138078"/>
            <a:ext cx="1476728" cy="533399"/>
          </a:xfrm>
          <a:prstGeom prst="wedgeRoundRectCallout">
            <a:avLst>
              <a:gd name="adj1" fmla="val -40312"/>
              <a:gd name="adj2" fmla="val 998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Ephemeral stream total loss</a:t>
            </a:r>
            <a:endParaRPr lang="en-US" sz="1050" dirty="0"/>
          </a:p>
        </p:txBody>
      </p:sp>
      <p:sp>
        <p:nvSpPr>
          <p:cNvPr id="61" name="Rounded Rectangular Callout 60"/>
          <p:cNvSpPr/>
          <p:nvPr/>
        </p:nvSpPr>
        <p:spPr>
          <a:xfrm>
            <a:off x="5566047" y="4138078"/>
            <a:ext cx="1476728" cy="533399"/>
          </a:xfrm>
          <a:prstGeom prst="wedgeRoundRectCallout">
            <a:avLst>
              <a:gd name="adj1" fmla="val -40312"/>
              <a:gd name="adj2" fmla="val 9983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Intermittent stream total loss (proposed)</a:t>
            </a:r>
            <a:endParaRPr lang="en-US" sz="1050" dirty="0"/>
          </a:p>
        </p:txBody>
      </p:sp>
      <p:sp>
        <p:nvSpPr>
          <p:cNvPr id="62" name="Rounded Rectangular Callout 61"/>
          <p:cNvSpPr/>
          <p:nvPr/>
        </p:nvSpPr>
        <p:spPr>
          <a:xfrm>
            <a:off x="7122422" y="4132781"/>
            <a:ext cx="1259578" cy="533399"/>
          </a:xfrm>
          <a:prstGeom prst="wedgeRoundRectCallout">
            <a:avLst>
              <a:gd name="adj1" fmla="val -41763"/>
              <a:gd name="adj2" fmla="val 998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Perennial stream total loss</a:t>
            </a:r>
            <a:endParaRPr lang="en-US" sz="1050" dirty="0"/>
          </a:p>
        </p:txBody>
      </p:sp>
      <p:sp>
        <p:nvSpPr>
          <p:cNvPr id="63" name="Rounded Rectangular Callout 62"/>
          <p:cNvSpPr/>
          <p:nvPr/>
        </p:nvSpPr>
        <p:spPr>
          <a:xfrm>
            <a:off x="2994302" y="1790701"/>
            <a:ext cx="1476728" cy="533399"/>
          </a:xfrm>
          <a:prstGeom prst="wedgeRoundRectCallout">
            <a:avLst>
              <a:gd name="adj1" fmla="val -40312"/>
              <a:gd name="adj2" fmla="val 998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Intermittent stream re-establishment</a:t>
            </a:r>
            <a:endParaRPr lang="en-US" sz="1050" dirty="0"/>
          </a:p>
        </p:txBody>
      </p:sp>
      <p:sp>
        <p:nvSpPr>
          <p:cNvPr id="64" name="Rounded Rectangular Callout 63"/>
          <p:cNvSpPr/>
          <p:nvPr/>
        </p:nvSpPr>
        <p:spPr>
          <a:xfrm>
            <a:off x="2951085" y="3154623"/>
            <a:ext cx="2187468" cy="533399"/>
          </a:xfrm>
          <a:prstGeom prst="wedgeRoundRectCallout">
            <a:avLst>
              <a:gd name="adj1" fmla="val 49666"/>
              <a:gd name="adj2" fmla="val -15195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Intermittent stream rehabilitation / perennial stream enhancement</a:t>
            </a:r>
            <a:endParaRPr lang="en-US" sz="1050" dirty="0"/>
          </a:p>
        </p:txBody>
      </p:sp>
      <p:sp>
        <p:nvSpPr>
          <p:cNvPr id="65" name="Rounded Rectangular Callout 64"/>
          <p:cNvSpPr/>
          <p:nvPr/>
        </p:nvSpPr>
        <p:spPr>
          <a:xfrm>
            <a:off x="5675837" y="3140572"/>
            <a:ext cx="1476728" cy="533399"/>
          </a:xfrm>
          <a:prstGeom prst="wedgeRoundRectCallout">
            <a:avLst>
              <a:gd name="adj1" fmla="val 53052"/>
              <a:gd name="adj2" fmla="val -15195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Ephemeral stream enhancement</a:t>
            </a:r>
            <a:endParaRPr lang="en-US" sz="1050" dirty="0"/>
          </a:p>
        </p:txBody>
      </p:sp>
      <p:sp>
        <p:nvSpPr>
          <p:cNvPr id="66" name="Rounded Rectangular Callout 65"/>
          <p:cNvSpPr/>
          <p:nvPr/>
        </p:nvSpPr>
        <p:spPr>
          <a:xfrm>
            <a:off x="1398260" y="1780640"/>
            <a:ext cx="1421140" cy="533399"/>
          </a:xfrm>
          <a:prstGeom prst="wedgeRoundRectCallout">
            <a:avLst>
              <a:gd name="adj1" fmla="val -40312"/>
              <a:gd name="adj2" fmla="val 998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Perennial stream re-establishment</a:t>
            </a:r>
            <a:endParaRPr lang="en-US" sz="1050" dirty="0"/>
          </a:p>
        </p:txBody>
      </p:sp>
      <p:sp>
        <p:nvSpPr>
          <p:cNvPr id="67" name="Rounded Rectangular Callout 66"/>
          <p:cNvSpPr/>
          <p:nvPr/>
        </p:nvSpPr>
        <p:spPr>
          <a:xfrm>
            <a:off x="2373344" y="5486400"/>
            <a:ext cx="1476728" cy="533399"/>
          </a:xfrm>
          <a:prstGeom prst="wedgeRoundRectCallout">
            <a:avLst>
              <a:gd name="adj1" fmla="val -35476"/>
              <a:gd name="adj2" fmla="val -14793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Ephemeral stream regular maintenance</a:t>
            </a:r>
            <a:endParaRPr lang="en-US" sz="1050" dirty="0"/>
          </a:p>
        </p:txBody>
      </p:sp>
      <p:sp>
        <p:nvSpPr>
          <p:cNvPr id="69" name="Rounded Rectangular Callout 68"/>
          <p:cNvSpPr/>
          <p:nvPr/>
        </p:nvSpPr>
        <p:spPr>
          <a:xfrm>
            <a:off x="2133600" y="4147067"/>
            <a:ext cx="1476728" cy="533399"/>
          </a:xfrm>
          <a:prstGeom prst="wedgeRoundRectCallout">
            <a:avLst>
              <a:gd name="adj1" fmla="val 16771"/>
              <a:gd name="adj2" fmla="val 998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Intermittent stream regular maintenance</a:t>
            </a:r>
            <a:endParaRPr lang="en-US" sz="1050" dirty="0"/>
          </a:p>
        </p:txBody>
      </p:sp>
      <p:sp>
        <p:nvSpPr>
          <p:cNvPr id="70" name="Rounded Rectangular Callout 69"/>
          <p:cNvSpPr/>
          <p:nvPr/>
        </p:nvSpPr>
        <p:spPr>
          <a:xfrm>
            <a:off x="177881" y="4132781"/>
            <a:ext cx="1876072" cy="533399"/>
          </a:xfrm>
          <a:prstGeom prst="wedgeRoundRectCallout">
            <a:avLst>
              <a:gd name="adj1" fmla="val 16771"/>
              <a:gd name="adj2" fmla="val 9983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Trapezoidal channel partial loss (bank stabilization)</a:t>
            </a:r>
            <a:endParaRPr lang="en-US" sz="1050" dirty="0"/>
          </a:p>
        </p:txBody>
      </p:sp>
      <p:sp>
        <p:nvSpPr>
          <p:cNvPr id="71" name="Rounded Rectangular Callout 70"/>
          <p:cNvSpPr/>
          <p:nvPr/>
        </p:nvSpPr>
        <p:spPr>
          <a:xfrm>
            <a:off x="6554162" y="1784390"/>
            <a:ext cx="1828800" cy="538100"/>
          </a:xfrm>
          <a:prstGeom prst="wedgeRoundRectCallout">
            <a:avLst>
              <a:gd name="adj1" fmla="val -65917"/>
              <a:gd name="adj2" fmla="val 9604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Vernal pool enhancement (proposed mitigation)</a:t>
            </a:r>
            <a:endParaRPr lang="en-US" sz="1050" dirty="0"/>
          </a:p>
        </p:txBody>
      </p:sp>
      <p:sp>
        <p:nvSpPr>
          <p:cNvPr id="59" name="Rounded Rectangular Callout 58"/>
          <p:cNvSpPr/>
          <p:nvPr/>
        </p:nvSpPr>
        <p:spPr>
          <a:xfrm>
            <a:off x="5021094" y="1790612"/>
            <a:ext cx="1476728" cy="533399"/>
          </a:xfrm>
          <a:prstGeom prst="wedgeRoundRectCallout">
            <a:avLst>
              <a:gd name="adj1" fmla="val 28865"/>
              <a:gd name="adj2" fmla="val 95818"/>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Intermittent stream enhancement</a:t>
            </a:r>
            <a:endParaRPr lang="en-US" sz="1050" dirty="0"/>
          </a:p>
        </p:txBody>
      </p:sp>
      <p:sp>
        <p:nvSpPr>
          <p:cNvPr id="3" name="Oval 2"/>
          <p:cNvSpPr/>
          <p:nvPr/>
        </p:nvSpPr>
        <p:spPr>
          <a:xfrm>
            <a:off x="2924175" y="2415512"/>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30695" y="4750595"/>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876040" y="2976681"/>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43800" y="3273623"/>
            <a:ext cx="1045479" cy="307777"/>
          </a:xfrm>
          <a:prstGeom prst="rect">
            <a:avLst/>
          </a:prstGeom>
          <a:noFill/>
        </p:spPr>
        <p:txBody>
          <a:bodyPr wrap="none" rtlCol="0">
            <a:spAutoFit/>
          </a:bodyPr>
          <a:lstStyle/>
          <a:p>
            <a:r>
              <a:rPr lang="en-US" sz="1400" dirty="0"/>
              <a:t>g</a:t>
            </a:r>
            <a:r>
              <a:rPr lang="en-US" sz="1400" dirty="0" smtClean="0"/>
              <a:t>ain = loss</a:t>
            </a:r>
            <a:endParaRPr lang="en-US" sz="1400" dirty="0"/>
          </a:p>
        </p:txBody>
      </p:sp>
    </p:spTree>
    <p:extLst>
      <p:ext uri="{BB962C8B-B14F-4D97-AF65-F5344CB8AC3E}">
        <p14:creationId xmlns:p14="http://schemas.microsoft.com/office/powerpoint/2010/main" val="3329115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1641542"/>
            <a:ext cx="7972425" cy="4225858"/>
          </a:xfrm>
          <a:prstGeom prst="rect">
            <a:avLst/>
          </a:prstGeom>
        </p:spPr>
      </p:pic>
      <p:sp>
        <p:nvSpPr>
          <p:cNvPr id="2" name="Title 1"/>
          <p:cNvSpPr>
            <a:spLocks noGrp="1"/>
          </p:cNvSpPr>
          <p:nvPr>
            <p:ph type="title"/>
          </p:nvPr>
        </p:nvSpPr>
        <p:spPr>
          <a:xfrm>
            <a:off x="457200" y="-152400"/>
            <a:ext cx="8229600" cy="1143000"/>
          </a:xfrm>
        </p:spPr>
        <p:txBody>
          <a:bodyPr/>
          <a:lstStyle/>
          <a:p>
            <a:r>
              <a:rPr lang="en-US" sz="3200" dirty="0" smtClean="0"/>
              <a:t>Example 6: </a:t>
            </a:r>
            <a:r>
              <a:rPr lang="en-US" sz="3200" dirty="0"/>
              <a:t>step </a:t>
            </a:r>
            <a:r>
              <a:rPr lang="en-US" sz="3200" dirty="0" smtClean="0"/>
              <a:t>2.b </a:t>
            </a:r>
            <a:r>
              <a:rPr lang="en-US" sz="3200" dirty="0"/>
              <a:t>– </a:t>
            </a:r>
            <a:r>
              <a:rPr lang="en-US" sz="3200" dirty="0" smtClean="0"/>
              <a:t>BAMI using CRAM</a:t>
            </a:r>
            <a:endParaRPr lang="en-US" sz="2400" dirty="0"/>
          </a:p>
        </p:txBody>
      </p:sp>
      <p:sp>
        <p:nvSpPr>
          <p:cNvPr id="9" name="Rounded Rectangular Callout 8"/>
          <p:cNvSpPr/>
          <p:nvPr/>
        </p:nvSpPr>
        <p:spPr>
          <a:xfrm>
            <a:off x="457200" y="5943600"/>
            <a:ext cx="3048000" cy="724126"/>
          </a:xfrm>
          <a:prstGeom prst="wedgeRoundRectCallout">
            <a:avLst>
              <a:gd name="adj1" fmla="val -22836"/>
              <a:gd name="adj2" fmla="val -4829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smtClean="0"/>
              <a:t>Tip: Regional mitigation and monitoring guidelines recommend functional/condition assessment methods for various areas within SPD.</a:t>
            </a:r>
            <a:endParaRPr lang="en-US" sz="900" dirty="0"/>
          </a:p>
        </p:txBody>
      </p:sp>
      <p:sp>
        <p:nvSpPr>
          <p:cNvPr id="10" name="Rounded Rectangular Callout 9"/>
          <p:cNvSpPr/>
          <p:nvPr/>
        </p:nvSpPr>
        <p:spPr>
          <a:xfrm>
            <a:off x="457200" y="841442"/>
            <a:ext cx="3962400" cy="685800"/>
          </a:xfrm>
          <a:prstGeom prst="wedgeRoundRectCallout">
            <a:avLst>
              <a:gd name="adj1" fmla="val -28123"/>
              <a:gd name="adj2" fmla="val 4869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Another appropriate method can be substituted. PM’s can adapt BAMI spreadsheet to their functional/condition assessment method and enter data provided by applicant. </a:t>
            </a:r>
          </a:p>
          <a:p>
            <a:endParaRPr lang="en-US" sz="1100" dirty="0"/>
          </a:p>
        </p:txBody>
      </p:sp>
      <p:sp>
        <p:nvSpPr>
          <p:cNvPr id="13" name="Rounded Rectangular Callout 12"/>
          <p:cNvSpPr/>
          <p:nvPr/>
        </p:nvSpPr>
        <p:spPr>
          <a:xfrm>
            <a:off x="7409744" y="1828800"/>
            <a:ext cx="1600200" cy="1676400"/>
          </a:xfrm>
          <a:prstGeom prst="wedgeRoundRectCallout">
            <a:avLst>
              <a:gd name="adj1" fmla="val -30637"/>
              <a:gd name="adj2" fmla="val 145372"/>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In this example:</a:t>
            </a:r>
          </a:p>
          <a:p>
            <a:r>
              <a:rPr lang="en-US" sz="1050" dirty="0" smtClean="0"/>
              <a:t>Since functional loss &lt; functional gain, step 2.b adjusts mitigation ratio downward (less mitigation required).</a:t>
            </a:r>
            <a:endParaRPr lang="en-US" sz="1050" dirty="0"/>
          </a:p>
        </p:txBody>
      </p:sp>
      <p:sp>
        <p:nvSpPr>
          <p:cNvPr id="14" name="Rounded Rectangular Callout 13"/>
          <p:cNvSpPr/>
          <p:nvPr/>
        </p:nvSpPr>
        <p:spPr>
          <a:xfrm>
            <a:off x="8039100" y="4038600"/>
            <a:ext cx="956733" cy="842432"/>
          </a:xfrm>
          <a:prstGeom prst="wedgeRoundRectCallout">
            <a:avLst>
              <a:gd name="adj1" fmla="val -45079"/>
              <a:gd name="adj2" fmla="val 8424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Need instructions?  See next slide.</a:t>
            </a:r>
            <a:endParaRPr lang="en-US" sz="10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2</a:t>
            </a:fld>
            <a:endParaRPr lang="en-US" dirty="0"/>
          </a:p>
        </p:txBody>
      </p:sp>
      <p:sp>
        <p:nvSpPr>
          <p:cNvPr id="159746" name="Rectangle 2"/>
          <p:cNvSpPr>
            <a:spLocks noGrp="1" noChangeArrowheads="1"/>
          </p:cNvSpPr>
          <p:nvPr>
            <p:ph type="title"/>
          </p:nvPr>
        </p:nvSpPr>
        <p:spPr/>
        <p:txBody>
          <a:bodyPr/>
          <a:lstStyle/>
          <a:p>
            <a:r>
              <a:rPr lang="en-US" sz="4000" dirty="0" smtClean="0"/>
              <a:t>Summary</a:t>
            </a:r>
            <a:endParaRPr lang="en-US" sz="4000" dirty="0"/>
          </a:p>
        </p:txBody>
      </p:sp>
      <p:sp>
        <p:nvSpPr>
          <p:cNvPr id="159747" name="Rectangle 3"/>
          <p:cNvSpPr>
            <a:spLocks noGrp="1" noChangeArrowheads="1"/>
          </p:cNvSpPr>
          <p:nvPr>
            <p:ph type="body" idx="1"/>
          </p:nvPr>
        </p:nvSpPr>
        <p:spPr>
          <a:xfrm>
            <a:off x="381000" y="1219200"/>
            <a:ext cx="8229600" cy="4876800"/>
          </a:xfrm>
        </p:spPr>
        <p:txBody>
          <a:bodyPr/>
          <a:lstStyle/>
          <a:p>
            <a:pPr marL="609600" indent="-609600">
              <a:lnSpc>
                <a:spcPct val="80000"/>
              </a:lnSpc>
            </a:pPr>
            <a:endParaRPr lang="en-US" sz="1400" dirty="0" smtClean="0"/>
          </a:p>
          <a:p>
            <a:pPr marL="590550" indent="-533400">
              <a:lnSpc>
                <a:spcPct val="80000"/>
              </a:lnSpc>
            </a:pPr>
            <a:r>
              <a:rPr lang="en-US" sz="1800" dirty="0" smtClean="0"/>
              <a:t>General details</a:t>
            </a:r>
            <a:endParaRPr lang="en-US" sz="1400" dirty="0" smtClean="0"/>
          </a:p>
          <a:p>
            <a:pPr marL="590550" indent="-533400">
              <a:lnSpc>
                <a:spcPct val="80000"/>
              </a:lnSpc>
            </a:pPr>
            <a:endParaRPr lang="en-US" sz="1800" dirty="0" smtClean="0"/>
          </a:p>
          <a:p>
            <a:pPr marL="590550" indent="-533400">
              <a:lnSpc>
                <a:spcPct val="80000"/>
              </a:lnSpc>
            </a:pPr>
            <a:r>
              <a:rPr lang="en-US" sz="1800" dirty="0" smtClean="0"/>
              <a:t>List of documents</a:t>
            </a:r>
          </a:p>
          <a:p>
            <a:pPr marL="590550" indent="-533400">
              <a:lnSpc>
                <a:spcPct val="80000"/>
              </a:lnSpc>
            </a:pPr>
            <a:endParaRPr lang="en-US" sz="1800" dirty="0" smtClean="0"/>
          </a:p>
          <a:p>
            <a:pPr marL="590550" indent="-533400">
              <a:lnSpc>
                <a:spcPct val="80000"/>
              </a:lnSpc>
            </a:pPr>
            <a:r>
              <a:rPr lang="en-US" sz="1800" dirty="0" smtClean="0"/>
              <a:t>Procedure: flow chart</a:t>
            </a:r>
          </a:p>
          <a:p>
            <a:pPr marL="590550" indent="-533400">
              <a:lnSpc>
                <a:spcPct val="80000"/>
              </a:lnSpc>
            </a:pPr>
            <a:endParaRPr lang="en-US" sz="1800" dirty="0" smtClean="0"/>
          </a:p>
          <a:p>
            <a:pPr marL="590550" indent="-533400">
              <a:lnSpc>
                <a:spcPct val="80000"/>
              </a:lnSpc>
            </a:pPr>
            <a:r>
              <a:rPr lang="en-US" sz="1800" dirty="0" smtClean="0"/>
              <a:t>Checklist</a:t>
            </a:r>
          </a:p>
          <a:p>
            <a:pPr marL="590550" indent="-533400">
              <a:lnSpc>
                <a:spcPct val="80000"/>
              </a:lnSpc>
            </a:pPr>
            <a:endParaRPr lang="en-US" sz="1800" dirty="0" smtClean="0"/>
          </a:p>
          <a:p>
            <a:pPr marL="590550" indent="-533400">
              <a:lnSpc>
                <a:spcPct val="80000"/>
              </a:lnSpc>
            </a:pPr>
            <a:r>
              <a:rPr lang="en-US" sz="1800" dirty="0" smtClean="0"/>
              <a:t>Instructions</a:t>
            </a:r>
          </a:p>
          <a:p>
            <a:pPr marL="590550" indent="-533400">
              <a:lnSpc>
                <a:spcPct val="80000"/>
              </a:lnSpc>
            </a:pPr>
            <a:endParaRPr lang="en-US" sz="1800" dirty="0" smtClean="0"/>
          </a:p>
          <a:p>
            <a:pPr marL="590550" indent="-533400">
              <a:lnSpc>
                <a:spcPct val="80000"/>
              </a:lnSpc>
            </a:pPr>
            <a:r>
              <a:rPr lang="en-US" sz="1800" dirty="0" smtClean="0"/>
              <a:t>Examples</a:t>
            </a:r>
          </a:p>
          <a:p>
            <a:pPr marL="590550" indent="-533400">
              <a:lnSpc>
                <a:spcPct val="80000"/>
              </a:lnSpc>
            </a:pPr>
            <a:endParaRPr lang="en-US" sz="1800" dirty="0" smtClean="0"/>
          </a:p>
          <a:p>
            <a:pPr marL="590550" indent="-533400">
              <a:lnSpc>
                <a:spcPct val="80000"/>
              </a:lnSpc>
            </a:pPr>
            <a:r>
              <a:rPr lang="en-US" sz="1800" dirty="0" smtClean="0"/>
              <a:t>FAQ’s</a:t>
            </a:r>
          </a:p>
          <a:p>
            <a:pPr marL="590550" indent="-533400">
              <a:lnSpc>
                <a:spcPct val="80000"/>
              </a:lnSpc>
            </a:pPr>
            <a:endParaRPr lang="en-US" sz="1800" dirty="0" smtClean="0"/>
          </a:p>
          <a:p>
            <a:pPr marL="590550" indent="-533400">
              <a:lnSpc>
                <a:spcPct val="80000"/>
              </a:lnSpc>
            </a:pPr>
            <a:r>
              <a:rPr lang="en-US" sz="1800" dirty="0" smtClean="0"/>
              <a:t>Updates: list of changes</a:t>
            </a:r>
          </a:p>
          <a:p>
            <a:pPr marL="590550" indent="-533400">
              <a:lnSpc>
                <a:spcPct val="80000"/>
              </a:lnSpc>
            </a:pPr>
            <a:endParaRPr lang="en-US" sz="1800" dirty="0" smtClean="0"/>
          </a:p>
          <a:p>
            <a:pPr marL="590550" indent="-533400">
              <a:lnSpc>
                <a:spcPct val="80000"/>
              </a:lnSpc>
            </a:pPr>
            <a:r>
              <a:rPr lang="en-US" sz="1800" dirty="0" smtClean="0"/>
              <a:t>POC’s</a:t>
            </a:r>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2.b BAMI Instructions</a:t>
            </a:r>
            <a:endParaRPr lang="en-US" dirty="0"/>
          </a:p>
        </p:txBody>
      </p:sp>
      <p:sp>
        <p:nvSpPr>
          <p:cNvPr id="4" name="Rounded Rectangular Callout 3"/>
          <p:cNvSpPr/>
          <p:nvPr/>
        </p:nvSpPr>
        <p:spPr>
          <a:xfrm>
            <a:off x="685800" y="3581400"/>
            <a:ext cx="3200400" cy="1143000"/>
          </a:xfrm>
          <a:prstGeom prst="wedgeRoundRectCallout">
            <a:avLst>
              <a:gd name="adj1" fmla="val 38472"/>
              <a:gd name="adj2" fmla="val -7292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Example 1 (gain twice the loss):</a:t>
            </a:r>
          </a:p>
          <a:p>
            <a:r>
              <a:rPr lang="en-US" sz="1200" dirty="0" smtClean="0">
                <a:solidFill>
                  <a:schemeClr val="tx1"/>
                </a:solidFill>
              </a:rPr>
              <a:t>Q = ABS(M/I)</a:t>
            </a:r>
            <a:r>
              <a:rPr lang="en-US" sz="1200" baseline="-25000" dirty="0" smtClean="0">
                <a:solidFill>
                  <a:schemeClr val="tx1"/>
                </a:solidFill>
              </a:rPr>
              <a:t>deltas</a:t>
            </a:r>
            <a:r>
              <a:rPr lang="en-US" sz="1200" dirty="0" smtClean="0">
                <a:solidFill>
                  <a:schemeClr val="tx1"/>
                </a:solidFill>
              </a:rPr>
              <a:t> = ABS(38 ÷ -19) = 2,</a:t>
            </a:r>
          </a:p>
          <a:p>
            <a:r>
              <a:rPr lang="en-US" sz="1200" dirty="0" smtClean="0">
                <a:solidFill>
                  <a:schemeClr val="tx1"/>
                </a:solidFill>
              </a:rPr>
              <a:t>Since Q is greater than 1,</a:t>
            </a:r>
          </a:p>
          <a:p>
            <a:r>
              <a:rPr lang="en-US" sz="1200" dirty="0" smtClean="0">
                <a:solidFill>
                  <a:schemeClr val="tx1"/>
                </a:solidFill>
              </a:rPr>
              <a:t>Add Q to right (impact) side of ratio, </a:t>
            </a:r>
          </a:p>
          <a:p>
            <a:r>
              <a:rPr lang="en-US" sz="1200" dirty="0" smtClean="0">
                <a:solidFill>
                  <a:schemeClr val="tx1"/>
                </a:solidFill>
              </a:rPr>
              <a:t>and baseline ratio = 1:Q = 1:2 = 0.5:1</a:t>
            </a:r>
            <a:endParaRPr lang="en-US" sz="1200" dirty="0">
              <a:solidFill>
                <a:schemeClr val="tx1"/>
              </a:solidFill>
            </a:endParaRPr>
          </a:p>
        </p:txBody>
      </p:sp>
      <p:sp>
        <p:nvSpPr>
          <p:cNvPr id="5" name="Rounded Rectangular Callout 4"/>
          <p:cNvSpPr/>
          <p:nvPr/>
        </p:nvSpPr>
        <p:spPr>
          <a:xfrm>
            <a:off x="4724400" y="3581400"/>
            <a:ext cx="3352800" cy="1143000"/>
          </a:xfrm>
          <a:prstGeom prst="wedgeRoundRectCallout">
            <a:avLst>
              <a:gd name="adj1" fmla="val -40990"/>
              <a:gd name="adj2" fmla="val -7447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Example 2 (gain a third of loss):</a:t>
            </a:r>
          </a:p>
          <a:p>
            <a:r>
              <a:rPr lang="en-US" sz="1200" dirty="0" smtClean="0">
                <a:solidFill>
                  <a:schemeClr val="tx1"/>
                </a:solidFill>
              </a:rPr>
              <a:t>Q = ABS(M/I)</a:t>
            </a:r>
            <a:r>
              <a:rPr lang="en-US" sz="1200" baseline="-25000" dirty="0" smtClean="0">
                <a:solidFill>
                  <a:schemeClr val="tx1"/>
                </a:solidFill>
              </a:rPr>
              <a:t>deltas</a:t>
            </a:r>
            <a:r>
              <a:rPr lang="en-US" sz="1200" dirty="0" smtClean="0">
                <a:solidFill>
                  <a:schemeClr val="tx1"/>
                </a:solidFill>
              </a:rPr>
              <a:t> = ABS(15 ÷ -45) = 0.33,</a:t>
            </a:r>
          </a:p>
          <a:p>
            <a:r>
              <a:rPr lang="en-US" sz="1200" dirty="0" smtClean="0">
                <a:solidFill>
                  <a:schemeClr val="tx1"/>
                </a:solidFill>
              </a:rPr>
              <a:t>Since Q is less than 1,</a:t>
            </a:r>
          </a:p>
          <a:p>
            <a:r>
              <a:rPr lang="en-US" sz="1200" dirty="0" smtClean="0">
                <a:solidFill>
                  <a:schemeClr val="tx1"/>
                </a:solidFill>
              </a:rPr>
              <a:t>Add 1/Q to left (mitigation) side of ratio,</a:t>
            </a:r>
          </a:p>
          <a:p>
            <a:r>
              <a:rPr lang="en-US" sz="1200" dirty="0" smtClean="0">
                <a:solidFill>
                  <a:schemeClr val="tx1"/>
                </a:solidFill>
              </a:rPr>
              <a:t>and baseline ratio = 1/Q:1 = 1/0.33:1 = 3:1 </a:t>
            </a:r>
            <a:endParaRPr lang="en-US" sz="1200" dirty="0">
              <a:solidFill>
                <a:schemeClr val="tx1"/>
              </a:solidFill>
            </a:endParaRPr>
          </a:p>
        </p:txBody>
      </p:sp>
      <p:pic>
        <p:nvPicPr>
          <p:cNvPr id="3" name="Picture 2"/>
          <p:cNvPicPr>
            <a:picLocks noChangeAspect="1"/>
          </p:cNvPicPr>
          <p:nvPr/>
        </p:nvPicPr>
        <p:blipFill>
          <a:blip r:embed="rId2"/>
          <a:stretch>
            <a:fillRect/>
          </a:stretch>
        </p:blipFill>
        <p:spPr>
          <a:xfrm>
            <a:off x="342900" y="1295400"/>
            <a:ext cx="8458200" cy="1749434"/>
          </a:xfrm>
          <a:prstGeom prst="rect">
            <a:avLst/>
          </a:prstGeom>
        </p:spPr>
      </p:pic>
      <p:sp>
        <p:nvSpPr>
          <p:cNvPr id="7" name="Rounded Rectangular Callout 6"/>
          <p:cNvSpPr/>
          <p:nvPr/>
        </p:nvSpPr>
        <p:spPr>
          <a:xfrm>
            <a:off x="457200" y="3162300"/>
            <a:ext cx="1219200" cy="301634"/>
          </a:xfrm>
          <a:prstGeom prst="wedgeRoundRectCallout">
            <a:avLst>
              <a:gd name="adj1" fmla="val 11354"/>
              <a:gd name="adj2" fmla="val -87108"/>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Now step 2.b.</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800" dirty="0"/>
              <a:t>Example </a:t>
            </a:r>
            <a:r>
              <a:rPr lang="en-US" sz="2800" dirty="0" smtClean="0"/>
              <a:t>9: </a:t>
            </a:r>
            <a:r>
              <a:rPr lang="en-US" sz="2800" dirty="0"/>
              <a:t>step </a:t>
            </a:r>
            <a:r>
              <a:rPr lang="en-US" sz="2800" dirty="0" smtClean="0"/>
              <a:t>2.c and 3 </a:t>
            </a:r>
            <a:r>
              <a:rPr lang="en-US" sz="2800" dirty="0"/>
              <a:t>– Table </a:t>
            </a:r>
            <a:r>
              <a:rPr lang="en-US" sz="2800" dirty="0" smtClean="0"/>
              <a:t>2</a:t>
            </a:r>
            <a:endParaRPr lang="en-US" sz="2000" dirty="0"/>
          </a:p>
        </p:txBody>
      </p:sp>
      <p:pic>
        <p:nvPicPr>
          <p:cNvPr id="3" name="Picture 2"/>
          <p:cNvPicPr>
            <a:picLocks noChangeAspect="1"/>
          </p:cNvPicPr>
          <p:nvPr/>
        </p:nvPicPr>
        <p:blipFill>
          <a:blip r:embed="rId2"/>
          <a:stretch>
            <a:fillRect/>
          </a:stretch>
        </p:blipFill>
        <p:spPr>
          <a:xfrm>
            <a:off x="388922" y="1762125"/>
            <a:ext cx="8366155" cy="2505075"/>
          </a:xfrm>
          <a:prstGeom prst="rect">
            <a:avLst/>
          </a:prstGeom>
        </p:spPr>
      </p:pic>
      <p:sp>
        <p:nvSpPr>
          <p:cNvPr id="9" name="Rounded Rectangular Callout 8"/>
          <p:cNvSpPr/>
          <p:nvPr/>
        </p:nvSpPr>
        <p:spPr>
          <a:xfrm>
            <a:off x="5105400" y="4400550"/>
            <a:ext cx="1295400" cy="762000"/>
          </a:xfrm>
          <a:prstGeom prst="wedgeRoundRectCallout">
            <a:avLst>
              <a:gd name="adj1" fmla="val -35784"/>
              <a:gd name="adj2" fmla="val -16690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Use if additional detail needed.</a:t>
            </a:r>
            <a:endParaRPr lang="en-US" sz="1050" dirty="0"/>
          </a:p>
        </p:txBody>
      </p:sp>
      <p:sp>
        <p:nvSpPr>
          <p:cNvPr id="10" name="Rounded Rectangular Callout 9"/>
          <p:cNvSpPr/>
          <p:nvPr/>
        </p:nvSpPr>
        <p:spPr>
          <a:xfrm>
            <a:off x="6553200" y="1143000"/>
            <a:ext cx="1447800" cy="571500"/>
          </a:xfrm>
          <a:prstGeom prst="wedgeRoundRectCallout">
            <a:avLst>
              <a:gd name="adj1" fmla="val -124097"/>
              <a:gd name="adj2" fmla="val 13101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Enter adjustments (results) here.</a:t>
            </a:r>
            <a:endParaRPr lang="en-US" sz="1050" dirty="0"/>
          </a:p>
        </p:txBody>
      </p:sp>
      <p:sp>
        <p:nvSpPr>
          <p:cNvPr id="11" name="Rounded Rectangular Callout 10"/>
          <p:cNvSpPr/>
          <p:nvPr/>
        </p:nvSpPr>
        <p:spPr>
          <a:xfrm>
            <a:off x="6858000" y="4495800"/>
            <a:ext cx="1524000" cy="1066800"/>
          </a:xfrm>
          <a:prstGeom prst="wedgeRoundRectCallout">
            <a:avLst>
              <a:gd name="adj1" fmla="val -37964"/>
              <a:gd name="adj2" fmla="val -18220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PM justification MUST be filled out for each adjustment (each step that is completed).</a:t>
            </a:r>
            <a:endParaRPr lang="en-US" sz="1100" dirty="0"/>
          </a:p>
        </p:txBody>
      </p:sp>
      <p:sp>
        <p:nvSpPr>
          <p:cNvPr id="12" name="Rounded Rectangular Callout 11"/>
          <p:cNvSpPr/>
          <p:nvPr/>
        </p:nvSpPr>
        <p:spPr>
          <a:xfrm>
            <a:off x="609600" y="4431752"/>
            <a:ext cx="1981200" cy="730798"/>
          </a:xfrm>
          <a:prstGeom prst="wedgeRoundRectCallout">
            <a:avLst>
              <a:gd name="adj1" fmla="val 50161"/>
              <a:gd name="adj2" fmla="val -10778"/>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Tip: Instructions included at bottom of Table 2.</a:t>
            </a:r>
            <a:endParaRPr lang="en-US" sz="1100" dirty="0"/>
          </a:p>
        </p:txBody>
      </p:sp>
      <p:sp>
        <p:nvSpPr>
          <p:cNvPr id="13" name="Rounded Rectangular Callout 12"/>
          <p:cNvSpPr/>
          <p:nvPr/>
        </p:nvSpPr>
        <p:spPr>
          <a:xfrm>
            <a:off x="5638800" y="3457575"/>
            <a:ext cx="1295400" cy="504825"/>
          </a:xfrm>
          <a:prstGeom prst="wedgeRoundRectCallout">
            <a:avLst>
              <a:gd name="adj1" fmla="val -39461"/>
              <a:gd name="adj2" fmla="val -6940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Total adjustment: enter for step 3.</a:t>
            </a:r>
            <a:endParaRPr lang="en-US" sz="1050" dirty="0"/>
          </a:p>
        </p:txBody>
      </p:sp>
      <p:sp>
        <p:nvSpPr>
          <p:cNvPr id="14" name="Rounded Rectangular Callout 13"/>
          <p:cNvSpPr/>
          <p:nvPr/>
        </p:nvSpPr>
        <p:spPr>
          <a:xfrm>
            <a:off x="3505200" y="933450"/>
            <a:ext cx="1295400" cy="762000"/>
          </a:xfrm>
          <a:prstGeom prst="wedgeRoundRectCallout">
            <a:avLst>
              <a:gd name="adj1" fmla="val 48040"/>
              <a:gd name="adj2" fmla="val 140599"/>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t>Starting ratio: enter for step 2.c.</a:t>
            </a:r>
            <a:endParaRPr lang="en-US" sz="105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1025" y="1353505"/>
            <a:ext cx="7835418" cy="2151695"/>
          </a:xfrm>
          <a:prstGeom prst="rect">
            <a:avLst/>
          </a:prstGeom>
        </p:spPr>
      </p:pic>
      <p:sp>
        <p:nvSpPr>
          <p:cNvPr id="2" name="Title 1"/>
          <p:cNvSpPr>
            <a:spLocks noGrp="1"/>
          </p:cNvSpPr>
          <p:nvPr>
            <p:ph type="title"/>
          </p:nvPr>
        </p:nvSpPr>
        <p:spPr/>
        <p:txBody>
          <a:bodyPr/>
          <a:lstStyle/>
          <a:p>
            <a:r>
              <a:rPr lang="en-US" sz="2800" dirty="0"/>
              <a:t>Example 1: steps 3</a:t>
            </a:r>
            <a:r>
              <a:rPr lang="en-US" sz="2800" dirty="0" smtClean="0"/>
              <a:t>-5</a:t>
            </a:r>
            <a:endParaRPr lang="en-US" sz="2800" dirty="0"/>
          </a:p>
        </p:txBody>
      </p:sp>
      <p:sp>
        <p:nvSpPr>
          <p:cNvPr id="6" name="Rounded Rectangular Callout 5"/>
          <p:cNvSpPr/>
          <p:nvPr/>
        </p:nvSpPr>
        <p:spPr>
          <a:xfrm>
            <a:off x="1524000" y="3962400"/>
            <a:ext cx="2438400" cy="762000"/>
          </a:xfrm>
          <a:prstGeom prst="wedgeRoundRectCallout">
            <a:avLst>
              <a:gd name="adj1" fmla="val -54555"/>
              <a:gd name="adj2" fmla="val -16250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Enhancement and preservation result in adjustment of +1.</a:t>
            </a:r>
            <a:endParaRPr lang="en-US" sz="1200" dirty="0"/>
          </a:p>
        </p:txBody>
      </p:sp>
      <p:sp>
        <p:nvSpPr>
          <p:cNvPr id="9" name="Rounded Rectangular Callout 8"/>
          <p:cNvSpPr/>
          <p:nvPr/>
        </p:nvSpPr>
        <p:spPr>
          <a:xfrm>
            <a:off x="314325" y="303213"/>
            <a:ext cx="1895475" cy="687387"/>
          </a:xfrm>
          <a:prstGeom prst="wedgeRoundRectCallout">
            <a:avLst>
              <a:gd name="adj1" fmla="val -30380"/>
              <a:gd name="adj2" fmla="val 9948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Enter Step 3 adjustment from Table 2.</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0549" y="1526072"/>
            <a:ext cx="7952423" cy="3274527"/>
          </a:xfrm>
          <a:prstGeom prst="rect">
            <a:avLst/>
          </a:prstGeom>
        </p:spPr>
      </p:pic>
      <p:sp>
        <p:nvSpPr>
          <p:cNvPr id="8" name="Rounded Rectangular Callout 7"/>
          <p:cNvSpPr/>
          <p:nvPr/>
        </p:nvSpPr>
        <p:spPr>
          <a:xfrm>
            <a:off x="381000" y="4495800"/>
            <a:ext cx="1600200" cy="1524000"/>
          </a:xfrm>
          <a:prstGeom prst="wedgeRoundRectCallout">
            <a:avLst>
              <a:gd name="adj1" fmla="val -18640"/>
              <a:gd name="adj2" fmla="val -13405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Note: if too many uncertainty factors are identified, this may indicate the overall mitigation proposal/design is not acceptable.</a:t>
            </a:r>
            <a:endParaRPr lang="en-US" sz="1200" dirty="0"/>
          </a:p>
        </p:txBody>
      </p:sp>
      <p:sp>
        <p:nvSpPr>
          <p:cNvPr id="2" name="Title 1"/>
          <p:cNvSpPr>
            <a:spLocks noGrp="1"/>
          </p:cNvSpPr>
          <p:nvPr>
            <p:ph type="title"/>
          </p:nvPr>
        </p:nvSpPr>
        <p:spPr/>
        <p:txBody>
          <a:bodyPr/>
          <a:lstStyle/>
          <a:p>
            <a:r>
              <a:rPr lang="en-US" sz="2800" dirty="0"/>
              <a:t>Example 1: steps 6</a:t>
            </a:r>
            <a:r>
              <a:rPr lang="en-US" sz="2800" dirty="0" smtClean="0"/>
              <a:t>-8</a:t>
            </a:r>
            <a:endParaRPr lang="en-US" sz="2800" dirty="0"/>
          </a:p>
        </p:txBody>
      </p:sp>
      <p:sp>
        <p:nvSpPr>
          <p:cNvPr id="5" name="Rounded Rectangular Callout 4"/>
          <p:cNvSpPr/>
          <p:nvPr/>
        </p:nvSpPr>
        <p:spPr>
          <a:xfrm>
            <a:off x="2514600" y="4861406"/>
            <a:ext cx="2895600" cy="990600"/>
          </a:xfrm>
          <a:prstGeom prst="wedgeRoundRectCallout">
            <a:avLst>
              <a:gd name="adj1" fmla="val -54471"/>
              <a:gd name="adj2" fmla="val -14281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PDT chose simple approach, rather then using complex and </a:t>
            </a:r>
            <a:r>
              <a:rPr lang="en-US" sz="1200" dirty="0" err="1" smtClean="0"/>
              <a:t>unvalidated</a:t>
            </a:r>
            <a:r>
              <a:rPr lang="en-US" sz="1200" dirty="0" smtClean="0"/>
              <a:t> temporal loss equations proposed in the literature.</a:t>
            </a:r>
            <a:endParaRPr lang="en-US" sz="1200" dirty="0"/>
          </a:p>
        </p:txBody>
      </p:sp>
      <p:sp>
        <p:nvSpPr>
          <p:cNvPr id="6" name="Rounded Rectangular Callout 5"/>
          <p:cNvSpPr/>
          <p:nvPr/>
        </p:nvSpPr>
        <p:spPr>
          <a:xfrm>
            <a:off x="228600" y="381485"/>
            <a:ext cx="2438400" cy="762000"/>
          </a:xfrm>
          <a:prstGeom prst="wedgeRoundRectCallout">
            <a:avLst>
              <a:gd name="adj1" fmla="val -7290"/>
              <a:gd name="adj2" fmla="val 9250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Definition of “highly valuable” will vary across </a:t>
            </a:r>
            <a:r>
              <a:rPr lang="en-US" sz="1200" dirty="0" err="1" smtClean="0"/>
              <a:t>ecoregions</a:t>
            </a:r>
            <a:r>
              <a:rPr lang="en-US" sz="1200" dirty="0" smtClean="0"/>
              <a:t>, watersheds, etc.</a:t>
            </a:r>
            <a:endParaRPr lang="en-US" sz="1200" dirty="0"/>
          </a:p>
        </p:txBody>
      </p:sp>
    </p:spTree>
    <p:extLst>
      <p:ext uri="{BB962C8B-B14F-4D97-AF65-F5344CB8AC3E}">
        <p14:creationId xmlns:p14="http://schemas.microsoft.com/office/powerpoint/2010/main" val="1200598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5825" y="914400"/>
            <a:ext cx="6591300" cy="5063213"/>
          </a:xfrm>
          <a:prstGeom prst="rect">
            <a:avLst/>
          </a:prstGeom>
        </p:spPr>
      </p:pic>
      <p:sp>
        <p:nvSpPr>
          <p:cNvPr id="8" name="Rounded Rectangular Callout 7"/>
          <p:cNvSpPr/>
          <p:nvPr/>
        </p:nvSpPr>
        <p:spPr>
          <a:xfrm>
            <a:off x="2266950" y="1377243"/>
            <a:ext cx="1066800" cy="722490"/>
          </a:xfrm>
          <a:prstGeom prst="wedgeRoundRectCallout">
            <a:avLst>
              <a:gd name="adj1" fmla="val 66346"/>
              <a:gd name="adj2" fmla="val -7182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Adjustments additive</a:t>
            </a:r>
            <a:endParaRPr lang="en-US" sz="1100" dirty="0"/>
          </a:p>
        </p:txBody>
      </p:sp>
      <p:sp>
        <p:nvSpPr>
          <p:cNvPr id="10" name="Rounded Rectangular Callout 9"/>
          <p:cNvSpPr/>
          <p:nvPr/>
        </p:nvSpPr>
        <p:spPr>
          <a:xfrm>
            <a:off x="1562100" y="3276600"/>
            <a:ext cx="1752600" cy="1018153"/>
          </a:xfrm>
          <a:prstGeom prst="wedgeRoundRectCallout">
            <a:avLst>
              <a:gd name="adj1" fmla="val 60288"/>
              <a:gd name="adj2" fmla="val 7095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t>Remaining impact (unmitigated impact (if any) after mitigation in column A considered.</a:t>
            </a:r>
            <a:endParaRPr lang="en-US" sz="1000" dirty="0"/>
          </a:p>
        </p:txBody>
      </p:sp>
      <p:sp>
        <p:nvSpPr>
          <p:cNvPr id="13" name="Rounded Rectangular Callout 12"/>
          <p:cNvSpPr/>
          <p:nvPr/>
        </p:nvSpPr>
        <p:spPr>
          <a:xfrm>
            <a:off x="152400" y="152400"/>
            <a:ext cx="2286000" cy="1143000"/>
          </a:xfrm>
          <a:prstGeom prst="wedgeRoundRectCallout">
            <a:avLst>
              <a:gd name="adj1" fmla="val 23706"/>
              <a:gd name="adj2" fmla="val -4266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Steps 9 and 10 should be project manager’s independent assessment of mitigation requirements.  The checklist is NOT intended to match an applicant’s proposal.</a:t>
            </a:r>
            <a:endParaRPr lang="en-US" sz="1000" dirty="0">
              <a:solidFill>
                <a:schemeClr val="tx1"/>
              </a:solidFill>
            </a:endParaRPr>
          </a:p>
        </p:txBody>
      </p:sp>
      <p:sp>
        <p:nvSpPr>
          <p:cNvPr id="2" name="Title 1"/>
          <p:cNvSpPr>
            <a:spLocks noGrp="1"/>
          </p:cNvSpPr>
          <p:nvPr>
            <p:ph type="title"/>
          </p:nvPr>
        </p:nvSpPr>
        <p:spPr>
          <a:xfrm>
            <a:off x="457200" y="33867"/>
            <a:ext cx="8229600" cy="1143000"/>
          </a:xfrm>
        </p:spPr>
        <p:txBody>
          <a:bodyPr/>
          <a:lstStyle/>
          <a:p>
            <a:r>
              <a:rPr lang="en-US" sz="2800" dirty="0"/>
              <a:t>Example 1: </a:t>
            </a:r>
            <a:r>
              <a:rPr lang="en-US" sz="2800" dirty="0" smtClean="0"/>
              <a:t>step 9</a:t>
            </a:r>
            <a:endParaRPr lang="en-US" sz="2800" dirty="0"/>
          </a:p>
        </p:txBody>
      </p:sp>
      <p:sp>
        <p:nvSpPr>
          <p:cNvPr id="12" name="Rounded Rectangular Callout 11"/>
          <p:cNvSpPr/>
          <p:nvPr/>
        </p:nvSpPr>
        <p:spPr>
          <a:xfrm>
            <a:off x="1685925" y="4866253"/>
            <a:ext cx="1647825" cy="783094"/>
          </a:xfrm>
          <a:prstGeom prst="wedgeRoundRectCallout">
            <a:avLst>
              <a:gd name="adj1" fmla="val 58718"/>
              <a:gd name="adj2" fmla="val -39621"/>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t>Text narrative of final mitigation requirement for this column.</a:t>
            </a:r>
            <a:endParaRPr lang="en-US" sz="1000" dirty="0"/>
          </a:p>
        </p:txBody>
      </p:sp>
      <p:sp>
        <p:nvSpPr>
          <p:cNvPr id="14" name="Rounded Rectangular Callout 13"/>
          <p:cNvSpPr/>
          <p:nvPr/>
        </p:nvSpPr>
        <p:spPr>
          <a:xfrm>
            <a:off x="7529513" y="1981200"/>
            <a:ext cx="1157288" cy="1752600"/>
          </a:xfrm>
          <a:prstGeom prst="wedgeRoundRectCallout">
            <a:avLst>
              <a:gd name="adj1" fmla="val -178956"/>
              <a:gd name="adj2" fmla="val 9293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Any remaining impact calculated and</a:t>
            </a:r>
          </a:p>
          <a:p>
            <a:r>
              <a:rPr lang="en-US" sz="1200" dirty="0"/>
              <a:t>c</a:t>
            </a:r>
            <a:r>
              <a:rPr lang="en-US" sz="1200" dirty="0" smtClean="0"/>
              <a:t>arried over to next column.</a:t>
            </a:r>
            <a:endParaRPr lang="en-US" sz="1200" dirty="0"/>
          </a:p>
        </p:txBody>
      </p:sp>
      <p:sp>
        <p:nvSpPr>
          <p:cNvPr id="9" name="Rounded Rectangular Callout 8"/>
          <p:cNvSpPr/>
          <p:nvPr/>
        </p:nvSpPr>
        <p:spPr>
          <a:xfrm>
            <a:off x="1066800" y="2363259"/>
            <a:ext cx="2101850" cy="702733"/>
          </a:xfrm>
          <a:prstGeom prst="wedgeRoundRectCallout">
            <a:avLst>
              <a:gd name="adj1" fmla="val 85337"/>
              <a:gd name="adj2" fmla="val 176376"/>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smtClean="0">
                <a:solidFill>
                  <a:schemeClr val="tx1"/>
                </a:solidFill>
              </a:rPr>
              <a:t>Use if appropriate. Applicant’s proposal may not match Corps ratio and final requirement (they may use additional mitigation in separate columns).</a:t>
            </a:r>
            <a:endParaRPr lang="en-US" sz="9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0" y="1500893"/>
            <a:ext cx="7560401" cy="1380595"/>
          </a:xfrm>
          <a:prstGeom prst="rect">
            <a:avLst/>
          </a:prstGeom>
        </p:spPr>
      </p:pic>
      <p:sp>
        <p:nvSpPr>
          <p:cNvPr id="13" name="Rounded Rectangular Callout 12"/>
          <p:cNvSpPr/>
          <p:nvPr/>
        </p:nvSpPr>
        <p:spPr>
          <a:xfrm>
            <a:off x="609600" y="3035652"/>
            <a:ext cx="2286000" cy="1143000"/>
          </a:xfrm>
          <a:prstGeom prst="wedgeRoundRectCallout">
            <a:avLst>
              <a:gd name="adj1" fmla="val 23706"/>
              <a:gd name="adj2" fmla="val -4266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Steps 9 and 10 should be project manager’s independent assessment of mitigation requirements.  The checklist is NOT intended to match an applicant’s proposal.</a:t>
            </a:r>
            <a:endParaRPr lang="en-US" sz="1000" dirty="0">
              <a:solidFill>
                <a:schemeClr val="tx1"/>
              </a:solidFill>
            </a:endParaRPr>
          </a:p>
        </p:txBody>
      </p:sp>
      <p:sp>
        <p:nvSpPr>
          <p:cNvPr id="2" name="Title 1"/>
          <p:cNvSpPr>
            <a:spLocks noGrp="1"/>
          </p:cNvSpPr>
          <p:nvPr>
            <p:ph type="title"/>
          </p:nvPr>
        </p:nvSpPr>
        <p:spPr>
          <a:xfrm>
            <a:off x="457200" y="33867"/>
            <a:ext cx="8229600" cy="1143000"/>
          </a:xfrm>
        </p:spPr>
        <p:txBody>
          <a:bodyPr/>
          <a:lstStyle/>
          <a:p>
            <a:r>
              <a:rPr lang="en-US" sz="2800" dirty="0"/>
              <a:t>Example 1: </a:t>
            </a:r>
            <a:r>
              <a:rPr lang="en-US" sz="2800" dirty="0" smtClean="0"/>
              <a:t>step 10</a:t>
            </a:r>
            <a:endParaRPr lang="en-US" sz="2800" dirty="0"/>
          </a:p>
        </p:txBody>
      </p:sp>
      <p:sp>
        <p:nvSpPr>
          <p:cNvPr id="12" name="Rounded Rectangular Callout 11"/>
          <p:cNvSpPr/>
          <p:nvPr/>
        </p:nvSpPr>
        <p:spPr>
          <a:xfrm>
            <a:off x="5334000" y="3035652"/>
            <a:ext cx="2590800" cy="457200"/>
          </a:xfrm>
          <a:prstGeom prst="wedgeRoundRectCallout">
            <a:avLst>
              <a:gd name="adj1" fmla="val -45326"/>
              <a:gd name="adj2" fmla="val -156288"/>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t>Text narrative of final, combined </a:t>
            </a:r>
          </a:p>
          <a:p>
            <a:r>
              <a:rPr lang="en-US" sz="1000" dirty="0" smtClean="0"/>
              <a:t>(all columns) mitigation requirement.</a:t>
            </a:r>
            <a:endParaRPr lang="en-US" sz="1000" dirty="0"/>
          </a:p>
        </p:txBody>
      </p:sp>
    </p:spTree>
    <p:extLst>
      <p:ext uri="{BB962C8B-B14F-4D97-AF65-F5344CB8AC3E}">
        <p14:creationId xmlns:p14="http://schemas.microsoft.com/office/powerpoint/2010/main" val="3076146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26</a:t>
            </a:fld>
            <a:endParaRPr lang="en-US" dirty="0"/>
          </a:p>
        </p:txBody>
      </p:sp>
      <p:sp>
        <p:nvSpPr>
          <p:cNvPr id="159746" name="Rectangle 2"/>
          <p:cNvSpPr>
            <a:spLocks noGrp="1" noChangeArrowheads="1"/>
          </p:cNvSpPr>
          <p:nvPr>
            <p:ph type="title"/>
          </p:nvPr>
        </p:nvSpPr>
        <p:spPr/>
        <p:txBody>
          <a:bodyPr/>
          <a:lstStyle/>
          <a:p>
            <a:r>
              <a:rPr lang="en-US" dirty="0" smtClean="0"/>
              <a:t>Frequently Asked Questions (FAQ)</a:t>
            </a:r>
            <a:endParaRPr lang="en-US" dirty="0"/>
          </a:p>
        </p:txBody>
      </p:sp>
      <p:sp>
        <p:nvSpPr>
          <p:cNvPr id="159747" name="Rectangle 3"/>
          <p:cNvSpPr>
            <a:spLocks noGrp="1" noChangeArrowheads="1"/>
          </p:cNvSpPr>
          <p:nvPr>
            <p:ph type="body" idx="1"/>
          </p:nvPr>
        </p:nvSpPr>
        <p:spPr>
          <a:xfrm>
            <a:off x="457200" y="1219200"/>
            <a:ext cx="8229600" cy="4876800"/>
          </a:xfrm>
        </p:spPr>
        <p:txBody>
          <a:bodyPr/>
          <a:lstStyle/>
          <a:p>
            <a:pPr marL="590550" indent="-533400">
              <a:lnSpc>
                <a:spcPct val="80000"/>
              </a:lnSpc>
            </a:pPr>
            <a:endParaRPr lang="en-US" sz="1800" dirty="0" smtClean="0">
              <a:effectLst/>
            </a:endParaRPr>
          </a:p>
          <a:p>
            <a:pPr marL="590550" indent="-533400">
              <a:lnSpc>
                <a:spcPct val="80000"/>
              </a:lnSpc>
            </a:pPr>
            <a:r>
              <a:rPr lang="en-US" sz="1800" dirty="0" smtClean="0">
                <a:effectLst/>
              </a:rPr>
              <a:t>Q1: Do I have to complete this checklist for all my Regulatory projects?</a:t>
            </a:r>
          </a:p>
          <a:p>
            <a:pPr marL="990600" lvl="1" indent="-533400">
              <a:lnSpc>
                <a:spcPct val="80000"/>
              </a:lnSpc>
            </a:pPr>
            <a:endParaRPr lang="en-US" sz="1400" dirty="0" smtClean="0">
              <a:effectLst/>
            </a:endParaRPr>
          </a:p>
          <a:p>
            <a:pPr marL="990600" lvl="1" indent="-533400">
              <a:lnSpc>
                <a:spcPct val="80000"/>
              </a:lnSpc>
            </a:pPr>
            <a:r>
              <a:rPr lang="en-US" sz="1200" b="0" dirty="0" smtClean="0">
                <a:effectLst/>
              </a:rPr>
              <a:t>A: Not for all projects.  Completing the checklist is an SPD requirement for any project requiring compensatory mitigation.</a:t>
            </a:r>
          </a:p>
          <a:p>
            <a:pPr marL="990600" lvl="1" indent="-533400">
              <a:lnSpc>
                <a:spcPct val="80000"/>
              </a:lnSpc>
            </a:pPr>
            <a:endParaRPr lang="en-US" sz="1400" dirty="0" smtClean="0">
              <a:effectLst/>
            </a:endParaRPr>
          </a:p>
          <a:p>
            <a:pPr marL="590550" indent="-533400">
              <a:lnSpc>
                <a:spcPct val="80000"/>
              </a:lnSpc>
            </a:pPr>
            <a:r>
              <a:rPr lang="en-US" sz="1800" dirty="0" smtClean="0">
                <a:effectLst/>
              </a:rPr>
              <a:t>Q2: What do you mean by “remaining impact” or “unmitigated impact”?</a:t>
            </a:r>
          </a:p>
          <a:p>
            <a:pPr marL="990600" lvl="1" indent="-533400">
              <a:lnSpc>
                <a:spcPct val="80000"/>
              </a:lnSpc>
              <a:buFont typeface="Arial" pitchFamily="34" charset="0"/>
              <a:buChar char="•"/>
            </a:pPr>
            <a:endParaRPr lang="en-US" sz="1400" b="0" dirty="0" smtClean="0">
              <a:effectLst/>
            </a:endParaRPr>
          </a:p>
          <a:p>
            <a:pPr marL="990600" lvl="1" indent="-533400">
              <a:lnSpc>
                <a:spcPct val="80000"/>
              </a:lnSpc>
            </a:pPr>
            <a:r>
              <a:rPr lang="en-US" sz="1200" b="0" dirty="0" smtClean="0">
                <a:effectLst/>
              </a:rPr>
              <a:t>A: This is the difference between an applicant’s initial, proposed mitigation and the mitigation requirement determined by the PM (using the checklist).  If the latter is greater, the applicant may agree to the higher mitigation amount, or PM may use additional columns to evaluate additional mitigation sites/types.</a:t>
            </a:r>
          </a:p>
          <a:p>
            <a:pPr marL="990600" lvl="1" indent="-533400">
              <a:lnSpc>
                <a:spcPct val="80000"/>
              </a:lnSpc>
            </a:pPr>
            <a:endParaRPr lang="en-US" sz="1400" b="0" dirty="0" smtClean="0">
              <a:effectLst/>
            </a:endParaRPr>
          </a:p>
          <a:p>
            <a:pPr marL="590550" indent="-533400">
              <a:lnSpc>
                <a:spcPct val="80000"/>
              </a:lnSpc>
            </a:pPr>
            <a:r>
              <a:rPr lang="en-US" sz="1600" dirty="0" smtClean="0">
                <a:effectLst/>
              </a:rPr>
              <a:t>Q3: Can I use any functional/condition assessment for step 2.b?</a:t>
            </a:r>
          </a:p>
          <a:p>
            <a:pPr marL="590550" indent="-533400">
              <a:lnSpc>
                <a:spcPct val="80000"/>
              </a:lnSpc>
            </a:pPr>
            <a:endParaRPr lang="en-US" sz="1600" dirty="0" smtClean="0">
              <a:effectLst/>
            </a:endParaRPr>
          </a:p>
          <a:p>
            <a:pPr marL="990600" lvl="1" indent="-533400">
              <a:lnSpc>
                <a:spcPct val="80000"/>
              </a:lnSpc>
            </a:pPr>
            <a:r>
              <a:rPr lang="en-US" sz="1200" b="0" dirty="0" smtClean="0">
                <a:effectLst/>
              </a:rPr>
              <a:t>A: Yes, if it is approved by your district and complies with district (or upcoming regional) mitigation and monitoring guidelines. Acceptable functional/condition assessment methods must be aquatic resource-based, standardized, comparable from site to site, peer-reviewed, unmodified, and approved by the applicable Corps District.  Any such method should fit into the before-after-mitigation-impact (BAMI) structure and adjustment formula.</a:t>
            </a:r>
          </a:p>
          <a:p>
            <a:pPr marL="590550" indent="-533400">
              <a:lnSpc>
                <a:spcPct val="80000"/>
              </a:lnSpc>
            </a:pPr>
            <a:endParaRPr lang="en-US" sz="2800" b="0" dirty="0" smtClean="0">
              <a:effectLst/>
            </a:endParaRPr>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27</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Q4:  should checklist be attached to decision documents?</a:t>
            </a:r>
            <a:r>
              <a:rPr lang="en-US" dirty="0" smtClean="0"/>
              <a:t> </a:t>
            </a:r>
          </a:p>
          <a:p>
            <a:pPr marL="590550" indent="-533400">
              <a:lnSpc>
                <a:spcPct val="80000"/>
              </a:lnSpc>
            </a:pPr>
            <a:endParaRPr lang="en-US" sz="1200" dirty="0" smtClean="0"/>
          </a:p>
          <a:p>
            <a:pPr marL="990600" lvl="1" indent="-533400">
              <a:lnSpc>
                <a:spcPct val="80000"/>
              </a:lnSpc>
            </a:pPr>
            <a:r>
              <a:rPr lang="en-US" sz="1200" b="0" dirty="0" smtClean="0">
                <a:effectLst/>
              </a:rPr>
              <a:t>A: Yes.</a:t>
            </a:r>
          </a:p>
          <a:p>
            <a:pPr marL="590550" indent="-533400">
              <a:lnSpc>
                <a:spcPct val="80000"/>
              </a:lnSpc>
            </a:pPr>
            <a:endParaRPr lang="en-US" sz="1200" dirty="0" smtClean="0"/>
          </a:p>
          <a:p>
            <a:pPr marL="590550" indent="-533400">
              <a:lnSpc>
                <a:spcPct val="80000"/>
              </a:lnSpc>
            </a:pPr>
            <a:r>
              <a:rPr lang="en-US" sz="1600" dirty="0" smtClean="0">
                <a:effectLst/>
              </a:rPr>
              <a:t>Q5: Why are steps 2.b and 5 mutually exclusive</a:t>
            </a:r>
            <a:r>
              <a:rPr lang="en-US" dirty="0" smtClean="0"/>
              <a:t>?</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On the question of whether the checklist should treat consideration of a "functional/condition assessment" (step 2.b for quantitative comparison of functions/condition metrics) and "net loss of aquatic resource area" (step 5) as mutually exclusive, if a functional/condition assessment method is used that explicitly accounts for area (such as HGM), they should be mutually exclusive; however, if a method is used that does *not* explicitly account for area (such as CRAM), then both steps should be used.</a:t>
            </a:r>
          </a:p>
          <a:p>
            <a:pPr marL="590550" indent="-533400">
              <a:lnSpc>
                <a:spcPct val="80000"/>
              </a:lnSpc>
            </a:pPr>
            <a:endParaRPr lang="en-US" sz="1200"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28</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Q6: Why are adjustments added?  Why not multiplied or averaged?  </a:t>
            </a:r>
          </a:p>
          <a:p>
            <a:pPr marL="590550" indent="-533400">
              <a:lnSpc>
                <a:spcPct val="80000"/>
              </a:lnSpc>
            </a:pPr>
            <a:endParaRPr lang="en-US" sz="1200" dirty="0" smtClean="0">
              <a:effectLst/>
            </a:endParaRPr>
          </a:p>
          <a:p>
            <a:pPr marL="990600" lvl="1" indent="-533400">
              <a:lnSpc>
                <a:spcPct val="80000"/>
              </a:lnSpc>
            </a:pPr>
            <a:r>
              <a:rPr lang="en-US" sz="1200" b="0" dirty="0" smtClean="0">
                <a:effectLst/>
              </a:rPr>
              <a:t>A: These would all be equally valid methods for combining the steps of the checklist; however the PDT chose to add the adjustments and the individual adjustments are calibrated with addition in mind.  Multiplying or averaging would require numerically different adjustments, although the final outcome would be the same.</a:t>
            </a:r>
          </a:p>
          <a:p>
            <a:pPr marL="590550" indent="-533400">
              <a:lnSpc>
                <a:spcPct val="80000"/>
              </a:lnSpc>
            </a:pPr>
            <a:endParaRPr lang="en-US" sz="1200" dirty="0" smtClean="0">
              <a:effectLst/>
            </a:endParaRPr>
          </a:p>
          <a:p>
            <a:pPr marL="590550" indent="-533400">
              <a:lnSpc>
                <a:spcPct val="80000"/>
              </a:lnSpc>
            </a:pPr>
            <a:r>
              <a:rPr lang="en-US" sz="1600" dirty="0" smtClean="0">
                <a:effectLst/>
              </a:rPr>
              <a:t>Q7: For step 2.a: why is a range of -2 to 4 suggested?  </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To account for preservation-only mitigation proposals (where functional gain would be zero), a higher penalty (mitigation ratio adjusted upwards) was deemed appropriate by the PDT (hence the upward limit of 4).  The opposite case (zero functional loss) doesn’t occur for projects where compensatory mitigation is required to offset permitted impacts.  For this reason, the potential downward adjustment was limited to -2.</a:t>
            </a:r>
          </a:p>
          <a:p>
            <a:pPr marL="590550" indent="-533400">
              <a:lnSpc>
                <a:spcPct val="80000"/>
              </a:lnSpc>
            </a:pPr>
            <a:endParaRPr lang="en-US" sz="1200" dirty="0" smtClean="0">
              <a:effectLst/>
            </a:endParaRPr>
          </a:p>
          <a:p>
            <a:pPr marL="590550" indent="-533400">
              <a:lnSpc>
                <a:spcPct val="80000"/>
              </a:lnSpc>
            </a:pPr>
            <a:r>
              <a:rPr lang="en-US" sz="1600" dirty="0" smtClean="0">
                <a:effectLst/>
              </a:rPr>
              <a:t>Q8: </a:t>
            </a:r>
            <a:r>
              <a:rPr lang="en-US" sz="1600" dirty="0">
                <a:effectLst/>
              </a:rPr>
              <a:t>For step 2.a: </a:t>
            </a:r>
            <a:r>
              <a:rPr lang="en-US" sz="1600" dirty="0" smtClean="0">
                <a:effectLst/>
              </a:rPr>
              <a:t>how do I qualitatively compare functions?</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Using a list of functions (HGM functions are provided on checklist as an example, but other lists can be used instead), the project manager should compare the proposed impact (functional loss) and proposed mitigation (functional gain) at impact (I) and mitigation (M) sites (see example 7 in attachment 12501.3).  For most functions, if I &lt; M, then use adjustment less than 0 and equal or greater than -2.0; if I = M, then use adjustment of 0; or if I &gt; M, then use adjustment greater than 0 and less than or equal to 4.  This comparison should not be a numerical calculation of change for individual functions, but rather a qualitative and relative estimate of change for each function. </a:t>
            </a:r>
            <a:r>
              <a:rPr lang="en-US" sz="1200" dirty="0" smtClean="0">
                <a:effectLst/>
              </a:rPr>
              <a:t>***NEW***: PMs can also use the Qualitative functional comparison tool.</a:t>
            </a:r>
          </a:p>
          <a:p>
            <a:pPr marL="590550" indent="-533400">
              <a:lnSpc>
                <a:spcPct val="80000"/>
              </a:lnSpc>
            </a:pPr>
            <a:endParaRPr lang="en-US" dirty="0" smtClean="0"/>
          </a:p>
          <a:p>
            <a:pPr marL="590550" indent="-533400">
              <a:lnSpc>
                <a:spcPct val="80000"/>
              </a:lnSpc>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29</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Q9: How did the PDT come up with these specific adjustments? Aren’t these numbers subjective? How do you address that?  </a:t>
            </a:r>
          </a:p>
          <a:p>
            <a:pPr marL="590550" indent="-533400">
              <a:lnSpc>
                <a:spcPct val="80000"/>
              </a:lnSpc>
            </a:pPr>
            <a:endParaRPr lang="en-US" sz="1200" dirty="0" smtClean="0"/>
          </a:p>
          <a:p>
            <a:pPr marL="990600" lvl="1" indent="-533400">
              <a:lnSpc>
                <a:spcPct val="80000"/>
              </a:lnSpc>
            </a:pPr>
            <a:r>
              <a:rPr lang="en-US" sz="1200" b="0" dirty="0" smtClean="0">
                <a:effectLst/>
              </a:rPr>
              <a:t>A: Yes, they are subjective to some extent (this is unavoidable); however, these instructions contain specific numeric adjustments (discrete, e.g., +1.0, or ranges, e.g., +0.25 to +4.0) that were determined by the PDT after assessing a variety of impact-mitigation scenarios and determining adjustments for each step that, in combination with other step adjustments, produce a reasonable range of final mitigation ratios.  For steps where a range of adjustments is provided, PMs are directed to the attached examples for additional guidance.   In coming up with these numbers, we did NOT want to come up with a rigid series of equations or overly-specific requirements.  Rather, we sought to provide examples and instructions with clearly-explained rationales for making various adjustments.  The PM is free to deviate from these, as long as justification is  provided in the checklist.  The checklist requires a PM to explain in writing his/her determination for a particular mitigation ratio rather than simply cite “best professional judgment” as in the past.  Will applicant’s argue over a PM’s choice of specific adjustments?  Yes, but this is no different than past negotiations on mitigation requirements, and our determinations should be based on scientific information, facts, field data, etc.  Also, level of analysis should be commensurate with level of impact, and arguing over small numerical differences (+0.01 vs. 0.02) would be a waste of project manager time and resources.  In the end, the Corps makes its determination of mitigation requirements, and </a:t>
            </a:r>
            <a:r>
              <a:rPr lang="en-US" sz="1200" b="0" dirty="0" err="1" smtClean="0">
                <a:effectLst/>
              </a:rPr>
              <a:t>permittees</a:t>
            </a:r>
            <a:r>
              <a:rPr lang="en-US" sz="1200" b="0" dirty="0" smtClean="0">
                <a:effectLst/>
              </a:rPr>
              <a:t> can appeal if they desire.</a:t>
            </a:r>
          </a:p>
          <a:p>
            <a:pPr marL="590550" indent="-533400">
              <a:lnSpc>
                <a:spcPct val="80000"/>
              </a:lnSpc>
            </a:pPr>
            <a:endParaRPr lang="en-US" sz="1200" dirty="0" smtClean="0"/>
          </a:p>
          <a:p>
            <a:pPr marL="590550" indent="-533400">
              <a:lnSpc>
                <a:spcPct val="80000"/>
              </a:lnSpc>
            </a:pPr>
            <a:r>
              <a:rPr lang="en-US" sz="1600" dirty="0" smtClean="0">
                <a:effectLst/>
              </a:rPr>
              <a:t>Q10: Step 2.c and 5 seem to double count (double penalize) Preservation-only.</a:t>
            </a:r>
          </a:p>
          <a:p>
            <a:pPr marL="590550" indent="-533400">
              <a:lnSpc>
                <a:spcPct val="80000"/>
              </a:lnSpc>
            </a:pPr>
            <a:endParaRPr lang="en-US" dirty="0" smtClean="0"/>
          </a:p>
          <a:p>
            <a:pPr marL="990600" lvl="1" indent="-533400">
              <a:lnSpc>
                <a:spcPct val="80000"/>
              </a:lnSpc>
            </a:pPr>
            <a:r>
              <a:rPr lang="en-US" sz="1200" b="0" dirty="0" smtClean="0">
                <a:effectLst/>
              </a:rPr>
              <a:t>A: Project managers should use their judgment.  If the preservation-only mitigation proposal has been adequately accounted for in one step, the project manager can note that in the other step; however, both functional gain (or lack of) and net loss of area should be considered.</a:t>
            </a:r>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a:t>
            </a:fld>
            <a:endParaRPr lang="en-US" dirty="0"/>
          </a:p>
        </p:txBody>
      </p:sp>
      <p:sp>
        <p:nvSpPr>
          <p:cNvPr id="159746" name="Rectangle 2"/>
          <p:cNvSpPr>
            <a:spLocks noGrp="1" noChangeArrowheads="1"/>
          </p:cNvSpPr>
          <p:nvPr>
            <p:ph type="title"/>
          </p:nvPr>
        </p:nvSpPr>
        <p:spPr/>
        <p:txBody>
          <a:bodyPr/>
          <a:lstStyle/>
          <a:p>
            <a:r>
              <a:rPr lang="en-US" sz="4000" dirty="0" smtClean="0"/>
              <a:t>History of Procedure</a:t>
            </a:r>
            <a:endParaRPr lang="en-US" sz="4000" dirty="0"/>
          </a:p>
        </p:txBody>
      </p:sp>
      <p:sp>
        <p:nvSpPr>
          <p:cNvPr id="159747" name="Rectangle 3"/>
          <p:cNvSpPr>
            <a:spLocks noGrp="1" noChangeArrowheads="1"/>
          </p:cNvSpPr>
          <p:nvPr>
            <p:ph type="body" idx="1"/>
          </p:nvPr>
        </p:nvSpPr>
        <p:spPr>
          <a:xfrm>
            <a:off x="381000" y="1447800"/>
            <a:ext cx="8229600" cy="4876800"/>
          </a:xfrm>
        </p:spPr>
        <p:txBody>
          <a:bodyPr/>
          <a:lstStyle/>
          <a:p>
            <a:pPr marL="609600" indent="-609600">
              <a:lnSpc>
                <a:spcPct val="80000"/>
              </a:lnSpc>
            </a:pPr>
            <a:endParaRPr lang="en-US" sz="1400" b="0" dirty="0" smtClean="0"/>
          </a:p>
          <a:p>
            <a:pPr marL="590550" indent="-533400">
              <a:lnSpc>
                <a:spcPct val="80000"/>
              </a:lnSpc>
            </a:pPr>
            <a:r>
              <a:rPr lang="en-US" b="0" dirty="0" smtClean="0">
                <a:effectLst/>
              </a:rPr>
              <a:t>Finalized April 20, 2011, by regional PDT (2 year effort)</a:t>
            </a:r>
          </a:p>
          <a:p>
            <a:pPr marL="590550" indent="-533400">
              <a:lnSpc>
                <a:spcPct val="80000"/>
              </a:lnSpc>
            </a:pPr>
            <a:r>
              <a:rPr lang="en-US" b="0" dirty="0" smtClean="0">
                <a:effectLst/>
              </a:rPr>
              <a:t>Updates: January 2012, August 2012, June 2013,          September 2016</a:t>
            </a:r>
          </a:p>
          <a:p>
            <a:pPr marL="590550" indent="-533400">
              <a:lnSpc>
                <a:spcPct val="80000"/>
              </a:lnSpc>
              <a:buNone/>
            </a:pPr>
            <a:endParaRPr lang="en-US" b="0" dirty="0" smtClean="0">
              <a:effectLst/>
            </a:endParaRPr>
          </a:p>
          <a:p>
            <a:pPr marL="590550" indent="-533400">
              <a:lnSpc>
                <a:spcPct val="80000"/>
              </a:lnSpc>
            </a:pPr>
            <a:r>
              <a:rPr lang="en-US" sz="2000" b="0" dirty="0" smtClean="0">
                <a:effectLst/>
              </a:rPr>
              <a:t>Benefits:</a:t>
            </a:r>
          </a:p>
          <a:p>
            <a:pPr marL="990600" lvl="1" indent="-533400">
              <a:lnSpc>
                <a:spcPct val="80000"/>
              </a:lnSpc>
            </a:pPr>
            <a:endParaRPr lang="en-US" sz="1600" b="0" dirty="0" smtClean="0">
              <a:effectLst/>
            </a:endParaRPr>
          </a:p>
          <a:p>
            <a:pPr marL="990600" lvl="1" indent="-533400">
              <a:lnSpc>
                <a:spcPct val="80000"/>
              </a:lnSpc>
            </a:pPr>
            <a:r>
              <a:rPr lang="en-US" sz="1600" b="0" dirty="0" smtClean="0">
                <a:effectLst/>
              </a:rPr>
              <a:t>Provides structured </a:t>
            </a:r>
            <a:r>
              <a:rPr lang="en-US" sz="1600" b="0" dirty="0">
                <a:effectLst/>
              </a:rPr>
              <a:t>decision-making procedure while retaining flexibility</a:t>
            </a:r>
          </a:p>
          <a:p>
            <a:pPr marL="990600" lvl="1" indent="-533400">
              <a:lnSpc>
                <a:spcPct val="80000"/>
              </a:lnSpc>
            </a:pPr>
            <a:endParaRPr lang="en-US" sz="1600" b="0" dirty="0" smtClean="0">
              <a:effectLst/>
            </a:endParaRPr>
          </a:p>
          <a:p>
            <a:pPr marL="990600" lvl="1" indent="-533400">
              <a:lnSpc>
                <a:spcPct val="80000"/>
              </a:lnSpc>
            </a:pPr>
            <a:r>
              <a:rPr lang="en-US" sz="1600" b="0" dirty="0" smtClean="0">
                <a:effectLst/>
              </a:rPr>
              <a:t>Allows </a:t>
            </a:r>
            <a:r>
              <a:rPr lang="en-US" sz="1600" b="0" dirty="0">
                <a:effectLst/>
              </a:rPr>
              <a:t>for qualitative or quantitative assessments of impacts &amp; mitigation</a:t>
            </a:r>
          </a:p>
          <a:p>
            <a:pPr marL="990600" lvl="1" indent="-533400">
              <a:lnSpc>
                <a:spcPct val="80000"/>
              </a:lnSpc>
            </a:pPr>
            <a:endParaRPr lang="en-US" sz="1600" b="0" dirty="0" smtClean="0">
              <a:effectLst/>
            </a:endParaRPr>
          </a:p>
          <a:p>
            <a:pPr marL="990600" lvl="1" indent="-533400">
              <a:lnSpc>
                <a:spcPct val="80000"/>
              </a:lnSpc>
            </a:pPr>
            <a:r>
              <a:rPr lang="en-US" sz="1600" b="0" dirty="0" smtClean="0">
                <a:effectLst/>
              </a:rPr>
              <a:t>Results in a written </a:t>
            </a:r>
            <a:r>
              <a:rPr lang="en-US" sz="1600" b="0" dirty="0">
                <a:effectLst/>
              </a:rPr>
              <a:t>rationale (decision document) for each ratio determination</a:t>
            </a:r>
          </a:p>
          <a:p>
            <a:pPr marL="990600" lvl="1" indent="-533400">
              <a:lnSpc>
                <a:spcPct val="80000"/>
              </a:lnSpc>
            </a:pPr>
            <a:endParaRPr lang="en-US" sz="1600" b="0" dirty="0" smtClean="0">
              <a:effectLst/>
            </a:endParaRPr>
          </a:p>
          <a:p>
            <a:pPr marL="990600" lvl="1" indent="-533400">
              <a:lnSpc>
                <a:spcPct val="80000"/>
              </a:lnSpc>
            </a:pPr>
            <a:r>
              <a:rPr lang="en-US" sz="1600" b="0" dirty="0" smtClean="0">
                <a:effectLst/>
              </a:rPr>
              <a:t>Includes guidance </a:t>
            </a:r>
            <a:r>
              <a:rPr lang="en-US" sz="1600" b="0" dirty="0">
                <a:effectLst/>
              </a:rPr>
              <a:t>for each step of checklist</a:t>
            </a:r>
          </a:p>
          <a:p>
            <a:pPr marL="990600" lvl="1" indent="-533400">
              <a:lnSpc>
                <a:spcPct val="80000"/>
              </a:lnSpc>
              <a:buNone/>
            </a:pPr>
            <a:endParaRPr lang="en-US" sz="1600" b="0" dirty="0" smtClean="0">
              <a:effectLst/>
            </a:endParaRPr>
          </a:p>
          <a:p>
            <a:pPr marL="590550" indent="-533400">
              <a:lnSpc>
                <a:spcPct val="80000"/>
              </a:lnSpc>
            </a:pPr>
            <a:r>
              <a:rPr lang="en-US" sz="2000" b="0" dirty="0" smtClean="0">
                <a:effectLst/>
              </a:rPr>
              <a:t>Incorporates use of functional/condition assessments</a:t>
            </a:r>
            <a:r>
              <a:rPr lang="en-US" sz="2000" b="0" dirty="0" smtClean="0">
                <a:solidFill>
                  <a:srgbClr val="FF0000"/>
                </a:solidFill>
                <a:effectLst/>
              </a:rPr>
              <a:t> when available/required</a:t>
            </a:r>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30</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Q11: How do you know functional gain if a bank is being used?</a:t>
            </a:r>
          </a:p>
          <a:p>
            <a:pPr marL="590550" indent="-533400">
              <a:lnSpc>
                <a:spcPct val="80000"/>
              </a:lnSpc>
            </a:pPr>
            <a:endParaRPr lang="en-US" sz="1200" dirty="0" smtClean="0"/>
          </a:p>
          <a:p>
            <a:pPr marL="990600" lvl="1" indent="-533400">
              <a:lnSpc>
                <a:spcPct val="80000"/>
              </a:lnSpc>
            </a:pPr>
            <a:r>
              <a:rPr lang="en-US" sz="1200" b="0" dirty="0" smtClean="0">
                <a:effectLst/>
              </a:rPr>
              <a:t>A: From the mitigation rule, page 19685 under 332.8 for banks and ILF's: “(2) Assessment. Where practicable, an appropriate assessment method (e.g., </a:t>
            </a:r>
            <a:r>
              <a:rPr lang="en-US" sz="1200" b="0" dirty="0" err="1" smtClean="0">
                <a:effectLst/>
              </a:rPr>
              <a:t>hydrogeomorphic</a:t>
            </a:r>
            <a:r>
              <a:rPr lang="en-US" sz="1200" b="0" dirty="0" smtClean="0">
                <a:effectLst/>
              </a:rPr>
              <a:t> approach to wetlands functional assessment, index of biological integrity) or other suitable metric *must* be used to assess and describe the aquatic resource types that will be restored, established, enhanced and/or preserved by the mitigation bank or in-lieu fee project.  (3) Credit production. The number of credits *must* reflect the difference between pre- and post-compensatory mitigation project site conditions, as determined by a functional or condition assessment or other suitable metric.”  In summary, a bank or ILF instrument should have included some estimate of expected functional gain.  If the bank never did a before assessment, a project manager can work with the bank/ILF POC (or have the sponsor prepare) an estimate of before conditions using the chosen assessment method.  For most ratio determinations using the BAMI comparison, the “after” condition would be estimated prior to the mitigation ratio determination; however in this case, the “before” condition at the bank site would also be estimated.  For most banks/ILF’s, there should be sufficient information of pre-existing conditions to make a “before” analysis possible.  The only difference being that, for constructed banks/ILF’s, it would not be possible to verify the “before” estimate with real data as could be done for “after” estimates through post-impact and post-mitigation (monitoring) assessments.</a:t>
            </a:r>
          </a:p>
          <a:p>
            <a:pPr marL="590550" indent="-533400">
              <a:lnSpc>
                <a:spcPct val="80000"/>
              </a:lnSpc>
            </a:pPr>
            <a:endParaRPr lang="en-US" dirty="0" smtClean="0"/>
          </a:p>
          <a:p>
            <a:pPr marL="590550" indent="-533400">
              <a:lnSpc>
                <a:spcPct val="80000"/>
              </a:lnSpc>
            </a:pPr>
            <a:r>
              <a:rPr lang="en-US" sz="1600" dirty="0" smtClean="0">
                <a:effectLst/>
              </a:rPr>
              <a:t>Q12: Step 7: if a financial assurance is required and step 7 adjusts the ratio upwards for uncertainty, isn’t this double-penalizing?</a:t>
            </a:r>
          </a:p>
          <a:p>
            <a:pPr marL="590550" indent="-533400">
              <a:lnSpc>
                <a:spcPct val="80000"/>
              </a:lnSpc>
            </a:pPr>
            <a:endParaRPr lang="en-US" dirty="0" smtClean="0"/>
          </a:p>
          <a:p>
            <a:pPr marL="990600" lvl="1" indent="-533400">
              <a:lnSpc>
                <a:spcPct val="80000"/>
              </a:lnSpc>
            </a:pPr>
            <a:r>
              <a:rPr lang="en-US" sz="1200" b="0" dirty="0" smtClean="0">
                <a:effectLst/>
              </a:rPr>
              <a:t>A: No, because despite having a financial assurance, the on-the-ground uncertainty does not disappear, and in order to ensure that mitigation successfully offsets impacts, additional mitigation may be required on the assumption that some portion of the site may fail, or that the overall site may never reach the expected/predicted level if functioning (in which case, the Corps may need to fund mitigation elsewhere if the permittee fails to do so).</a:t>
            </a:r>
          </a:p>
          <a:p>
            <a:pPr marL="590550" indent="-533400">
              <a:lnSpc>
                <a:spcPct val="80000"/>
              </a:lnSpc>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31</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Q13: How can I base a ratio on CRAM scores using a numerical formula?</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using the checklist, CRAM is used quantitatively to compare functional gain and loss at the mitigation and impact sites, respectively; however, this is just one of among several steps of the checklist, each with its own adjustment.  In other words, the numerical impact-mitigation comparison result does not directly, by itself, determine the mitigation ratio.  </a:t>
            </a:r>
          </a:p>
          <a:p>
            <a:pPr marL="590550" indent="-533400">
              <a:lnSpc>
                <a:spcPct val="80000"/>
              </a:lnSpc>
            </a:pPr>
            <a:endParaRPr lang="en-US" sz="1200" dirty="0" smtClean="0">
              <a:effectLst/>
            </a:endParaRPr>
          </a:p>
          <a:p>
            <a:pPr marL="590550" indent="-533400">
              <a:lnSpc>
                <a:spcPct val="80000"/>
              </a:lnSpc>
            </a:pPr>
            <a:r>
              <a:rPr lang="en-US" sz="1600" dirty="0" smtClean="0">
                <a:effectLst/>
              </a:rPr>
              <a:t>Q14: CRAM has a documented level of user error.  How does this affect the ratio determination?  </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Every functional/condition assessment method has some level of error.  In addition, using a quantitative (or arguably semi-quantitative) method to compare functional gain and loss at the mitigation and impact sites, respectively, likely has less error than the undocumented error associated with “best professional judgment”-based determinations.  Also, this is just one of among several steps of the checklist, each with its own adjustment.</a:t>
            </a:r>
          </a:p>
          <a:p>
            <a:pPr marL="590550" indent="-533400">
              <a:lnSpc>
                <a:spcPct val="80000"/>
              </a:lnSpc>
            </a:pPr>
            <a:endParaRPr lang="en-US" sz="1200" b="0" dirty="0" smtClean="0">
              <a:effectLst/>
            </a:endParaRPr>
          </a:p>
          <a:p>
            <a:pPr marL="590550" indent="-533400">
              <a:lnSpc>
                <a:spcPct val="80000"/>
              </a:lnSpc>
            </a:pPr>
            <a:r>
              <a:rPr lang="en-US" sz="1600" dirty="0" smtClean="0">
                <a:effectLst/>
              </a:rPr>
              <a:t>Q15: If a multi-agency ratio-setting method has been established in my area, do I still need to use the checklist instead?  </a:t>
            </a:r>
          </a:p>
          <a:p>
            <a:pPr marL="990600" lvl="1" indent="-533400">
              <a:lnSpc>
                <a:spcPct val="80000"/>
              </a:lnSpc>
            </a:pPr>
            <a:endParaRPr lang="en-US" sz="1200" b="0" dirty="0" smtClean="0">
              <a:effectLst/>
            </a:endParaRPr>
          </a:p>
          <a:p>
            <a:pPr marL="990600" lvl="1" indent="-533400">
              <a:lnSpc>
                <a:spcPct val="80000"/>
              </a:lnSpc>
            </a:pPr>
            <a:r>
              <a:rPr lang="en-US" sz="1200" b="0" dirty="0" smtClean="0">
                <a:effectLst/>
              </a:rPr>
              <a:t>A: Yes, the checklist should be completed, but you </a:t>
            </a:r>
            <a:r>
              <a:rPr lang="en-US" sz="1200" dirty="0" smtClean="0">
                <a:effectLst/>
              </a:rPr>
              <a:t>can</a:t>
            </a:r>
            <a:r>
              <a:rPr lang="en-US" sz="1200" b="0" dirty="0" smtClean="0">
                <a:effectLst/>
              </a:rPr>
              <a:t> continue to use the multi-agency method.  You should fill out the top and bottom portions of the checklist, attach the results using the multi-agency method, and place these documents into the file as part of the administrative record.</a:t>
            </a:r>
          </a:p>
          <a:p>
            <a:pPr marL="590550" indent="-533400">
              <a:lnSpc>
                <a:spcPct val="80000"/>
              </a:lnSpc>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32</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Q16: What if I get a zero (0) or negative result on the checklist?</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See August 2012 update slides below.</a:t>
            </a:r>
          </a:p>
          <a:p>
            <a:pPr marL="990600" lvl="1" indent="-533400">
              <a:lnSpc>
                <a:spcPct val="80000"/>
              </a:lnSpc>
            </a:pPr>
            <a:endParaRPr lang="en-US" sz="1200" b="0" dirty="0" smtClean="0">
              <a:effectLst/>
            </a:endParaRPr>
          </a:p>
          <a:p>
            <a:pPr marL="590550" indent="-533400">
              <a:lnSpc>
                <a:spcPct val="80000"/>
              </a:lnSpc>
            </a:pPr>
            <a:r>
              <a:rPr lang="en-US" sz="1600" dirty="0" smtClean="0">
                <a:effectLst/>
              </a:rPr>
              <a:t>Q17: How does the mitigation preference hierarchy from the 2008 mitigation rule affect the checklist?  Is the order of the mitigation types in the different columns important?</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The mitigation checklist is *not* designed to influence a decision regarding the preference hierarchy as stated in the mitigation rule (banks &gt; ILF &gt; permittee-responsible, unless deviation is warranted).  That is a separate determination a project manager must make, but the checklist does not address it.  Consequently, the order of mitigation types in columns A-C of the checklist isn't important.  On-site mitigation, if being considered, can be in column A or B or C, depending on how the project manager wants to use the checklist.</a:t>
            </a:r>
          </a:p>
          <a:p>
            <a:pPr marL="590550" indent="-533400">
              <a:lnSpc>
                <a:spcPct val="80000"/>
              </a:lnSpc>
            </a:pPr>
            <a:endParaRPr lang="en-US" sz="1200"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33</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Q18: Do I need to complete the checklist for emergency projects, “self-mitigating” projects, or projects with very small impacts?</a:t>
            </a: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 Not necessarily.  The project manager must determine whether compensatory mitigation is required or not.  If a determination is made not to require compensatory mitigation, the checklist requirement would not be applicable.</a:t>
            </a:r>
          </a:p>
          <a:p>
            <a:pPr marL="990600" lvl="1" indent="-533400">
              <a:lnSpc>
                <a:spcPct val="80000"/>
              </a:lnSpc>
            </a:pPr>
            <a:endParaRPr lang="en-US" sz="1200" b="0" dirty="0" smtClean="0">
              <a:effectLst/>
            </a:endParaRPr>
          </a:p>
          <a:p>
            <a:pPr marL="590550" indent="-533400">
              <a:lnSpc>
                <a:spcPct val="80000"/>
              </a:lnSpc>
            </a:pPr>
            <a:r>
              <a:rPr lang="en-US" sz="1600" dirty="0" smtClean="0">
                <a:effectLst/>
              </a:rPr>
              <a:t>Q19: Can I suggest changes to this procedure?</a:t>
            </a:r>
          </a:p>
          <a:p>
            <a:pPr marL="990600" lvl="1" indent="-533400">
              <a:lnSpc>
                <a:spcPct val="80000"/>
              </a:lnSpc>
            </a:pPr>
            <a:endParaRPr lang="en-US" sz="1200" dirty="0" smtClean="0">
              <a:effectLst/>
            </a:endParaRPr>
          </a:p>
          <a:p>
            <a:pPr marL="990600" lvl="1" indent="-533400">
              <a:lnSpc>
                <a:spcPct val="80000"/>
              </a:lnSpc>
            </a:pPr>
            <a:r>
              <a:rPr lang="en-US" sz="1200" b="0" dirty="0" smtClean="0">
                <a:effectLst/>
              </a:rPr>
              <a:t>A: Yes, this is a QMS procedure and comments can be added using the QMS system.  Periodic updates/improvements are likely to occur. (But try it a few times first!  </a:t>
            </a:r>
            <a:r>
              <a:rPr lang="en-US" sz="1200" b="0" dirty="0" smtClean="0">
                <a:effectLst/>
                <a:sym typeface="Wingdings" pitchFamily="2" charset="2"/>
              </a:rPr>
              <a:t>)</a:t>
            </a:r>
          </a:p>
          <a:p>
            <a:pPr marL="590550" indent="-533400">
              <a:lnSpc>
                <a:spcPct val="80000"/>
              </a:lnSpc>
            </a:pPr>
            <a:endParaRPr lang="en-US" sz="1600" b="0" dirty="0" smtClean="0">
              <a:effectLst/>
              <a:sym typeface="Wingdings" pitchFamily="2" charset="2"/>
            </a:endParaRPr>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34</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sym typeface="Wingdings" pitchFamily="2" charset="2"/>
              </a:rPr>
              <a:t>*New* Q20: For new mitigation banks and ILF programs, can/should these include a procedure for setting mitigation ratios?</a:t>
            </a:r>
            <a:endParaRPr lang="en-US" sz="1600" dirty="0" smtClean="0">
              <a:effectLst/>
            </a:endParaRP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From 33 CFR 332.8(r): “The district engineer will determine the number and type(s) of credits required to compensate for the authorized impacts.”  Based on part (r) above, there is no requirement for bank sponsors to have any kind of crediting scheme that establishes compensatory mitigation ratios.  In the past in SPD, there may have been a need for bank-specific ratio-setting procedures given there was no general procedure in place.  Now for SPD, mitigation ratio determinations should be made on a project-specific basis to compare the proposed impacts with proposed mitigation using the SPD Standard Operating Procedure for Determination of Mitigation Ratios (QMS No. 12501, aka mitigation ratio checklist).  Banks and ILF programs will still need a methodology for determining the numbers and types of credits to be generated (via functional assessment or otherwise) and perhaps limitations on their use.  In addition, from 33 CFR 332.8(d)(6)(iv(C), ILFs should include “A methodology for determining future project-specific credits and fees.”  This makes sense given any ILF will have multiple restoration projects with (potentially) different types of mitigation used at different sites warranting generation of varying amounts and types of credits.  However, as for banks within SPD, mitigation ratio determinations involving ILF credits should be made on a project-specific basis to compare the proposed impacts with proposed mitigation using the SPD Standard Operating Procedure for Determination of Mitigation Ratios.  Note: there is flexibility to allow for banks with special circumstances to have specific mitigation ratio specifications if the Corps, in coordination with the IRT, determines it is beneficial to the aquatic environment.  However, the use of credits at the majority of banks would be governed by the mitigation checklist.  Examples of banks with special circumstances could include banks for marine areas (open water, eel grass, artificial reefs etc.) which typically have lower ratios than freshwater systems, especially when other pre-existing ratio policies are in place (e.g., NMFS Southern California eelgrass policy). </a:t>
            </a:r>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35</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sym typeface="Wingdings" pitchFamily="2" charset="2"/>
              </a:rPr>
              <a:t>*New* Q21: When using ILF programs, what information do I need in order to use the checklist?</a:t>
            </a:r>
            <a:endParaRPr lang="en-US" sz="1600" dirty="0" smtClean="0">
              <a:effectLst/>
            </a:endParaRP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All the same information as for </a:t>
            </a:r>
            <a:r>
              <a:rPr lang="en-US" sz="1200" b="0" dirty="0" err="1" smtClean="0">
                <a:effectLst/>
              </a:rPr>
              <a:t>permittee</a:t>
            </a:r>
            <a:r>
              <a:rPr lang="en-US" sz="1200" b="0" dirty="0" smtClean="0">
                <a:effectLst/>
              </a:rPr>
              <a:t>-responsible or mitigation banks is required in order to complete the checklist.  Consequently, project managers will need to obtain more information from ILF sponsors than they may have requested in the past.  For proposed use of ILF programs, the project manager should request information necessary to complete the checklist such as: the proposed habitat type(s), </a:t>
            </a:r>
            <a:r>
              <a:rPr lang="en-US" sz="1200" b="0" dirty="0" err="1" smtClean="0">
                <a:effectLst/>
              </a:rPr>
              <a:t>Cowardin</a:t>
            </a:r>
            <a:r>
              <a:rPr lang="en-US" sz="1200" b="0" dirty="0" smtClean="0">
                <a:effectLst/>
              </a:rPr>
              <a:t> or HGM type(s), location, mitigation type (establishment, rehabilitation, re-establishment, enhancement, or preservation-only), description of required long-term maintenance of any structures, description of hydrology, and the probable timing of the mitigation (and any other sources of uncertainty).  For ILF programs with a "standing proposal" ready to implement or an on-going project with available credit, temporal loss may be zero or minimal.  If the ILF would need to develop a new project “from scratch,” temporal loss may be substantial enough to be accounted for in the checklist depending on the anticipated delay between implementation of impacts and mitigation. </a:t>
            </a:r>
          </a:p>
          <a:p>
            <a:pPr marL="590550" indent="-533400">
              <a:lnSpc>
                <a:spcPct val="80000"/>
              </a:lnSpc>
            </a:pPr>
            <a:endParaRPr lang="en-US" b="0" dirty="0" smtClean="0">
              <a:effectLst/>
            </a:endParaRPr>
          </a:p>
          <a:p>
            <a:pPr marL="590550" indent="-533400">
              <a:lnSpc>
                <a:spcPct val="80000"/>
              </a:lnSpc>
            </a:pPr>
            <a:r>
              <a:rPr lang="en-US" sz="1600" dirty="0" smtClean="0">
                <a:effectLst/>
              </a:rPr>
              <a:t>*New* Q22: How is landscape connectivity within watershed incorporated into ratio-setting procedure?</a:t>
            </a:r>
          </a:p>
          <a:p>
            <a:pPr marL="590550" indent="-533400">
              <a:lnSpc>
                <a:spcPct val="80000"/>
              </a:lnSpc>
            </a:pPr>
            <a:endParaRPr lang="en-US" sz="1600" dirty="0" smtClean="0">
              <a:effectLst/>
            </a:endParaRPr>
          </a:p>
          <a:p>
            <a:pPr marL="990600" lvl="1" indent="-533400">
              <a:lnSpc>
                <a:spcPct val="80000"/>
              </a:lnSpc>
            </a:pPr>
            <a:r>
              <a:rPr lang="en-US" sz="1200" b="0" dirty="0" smtClean="0">
                <a:effectLst/>
              </a:rPr>
              <a:t>Currently landscape connectivity (extent to which aquatic resource at mitigation site connects to surrounding aquatic resources or associated upland habitats across landscape over relatively large extents) should be part of the impact-mitigation comparison (step 2 or 3).  When using step 2 (qualitative comparison), functions related to the maintenance of plant and animal communities can include consideration of landscape connectivity.  For step 3 (quantitative comparison), some functional/condition assessment methods, such as CRAM, explicitly account for landscape connectivity.</a:t>
            </a:r>
            <a:endParaRPr lang="en-US" sz="1200" b="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36</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sym typeface="Wingdings" pitchFamily="2" charset="2"/>
              </a:rPr>
              <a:t>*New* Q23: What are the highest ratios possible using the mitigation ratio-setting checklist procedure when preservation-only is proposed?</a:t>
            </a:r>
            <a:endParaRPr lang="en-US" sz="1600" dirty="0" smtClean="0">
              <a:effectLst/>
            </a:endParaRPr>
          </a:p>
          <a:p>
            <a:pPr marL="590550" indent="-533400">
              <a:lnSpc>
                <a:spcPct val="80000"/>
              </a:lnSpc>
            </a:pPr>
            <a:endParaRPr lang="en-US" sz="1200" b="0" dirty="0" smtClean="0">
              <a:effectLst/>
            </a:endParaRPr>
          </a:p>
          <a:p>
            <a:pPr marL="990600" lvl="1" indent="-533400">
              <a:lnSpc>
                <a:spcPct val="80000"/>
              </a:lnSpc>
            </a:pPr>
            <a:r>
              <a:rPr lang="en-US" sz="1200" b="0" dirty="0" smtClean="0">
                <a:effectLst/>
              </a:rPr>
              <a:t>See slides regarding 2016 Preservation-Only Update</a:t>
            </a:r>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37</a:t>
            </a:fld>
            <a:endParaRPr lang="en-US" dirty="0"/>
          </a:p>
        </p:txBody>
      </p:sp>
      <p:sp>
        <p:nvSpPr>
          <p:cNvPr id="159746" name="Rectangle 2"/>
          <p:cNvSpPr>
            <a:spLocks noGrp="1" noChangeArrowheads="1"/>
          </p:cNvSpPr>
          <p:nvPr>
            <p:ph type="title"/>
          </p:nvPr>
        </p:nvSpPr>
        <p:spPr/>
        <p:txBody>
          <a:bodyPr/>
          <a:lstStyle/>
          <a:p>
            <a:r>
              <a:rPr lang="en-US" dirty="0" smtClean="0"/>
              <a:t>January 2012 update</a:t>
            </a:r>
            <a:endParaRPr lang="en-US" dirty="0"/>
          </a:p>
        </p:txBody>
      </p:sp>
      <p:sp>
        <p:nvSpPr>
          <p:cNvPr id="159747" name="Rectangle 3"/>
          <p:cNvSpPr>
            <a:spLocks noGrp="1" noChangeArrowheads="1"/>
          </p:cNvSpPr>
          <p:nvPr>
            <p:ph type="body" idx="1"/>
          </p:nvPr>
        </p:nvSpPr>
        <p:spPr>
          <a:xfrm>
            <a:off x="381000" y="1295400"/>
            <a:ext cx="8229600" cy="4648200"/>
          </a:xfrm>
        </p:spPr>
        <p:txBody>
          <a:bodyPr/>
          <a:lstStyle/>
          <a:p>
            <a:pPr marL="609600" indent="-609600">
              <a:lnSpc>
                <a:spcPct val="80000"/>
              </a:lnSpc>
            </a:pPr>
            <a:endParaRPr lang="en-US" sz="1200" dirty="0" smtClean="0"/>
          </a:p>
          <a:p>
            <a:pPr>
              <a:buNone/>
            </a:pPr>
            <a:r>
              <a:rPr lang="en-US" sz="1800" dirty="0" smtClean="0"/>
              <a:t>Revisions to QMS document (12501):</a:t>
            </a:r>
          </a:p>
          <a:p>
            <a:pPr lvl="0"/>
            <a:endParaRPr lang="en-US" sz="1400" b="0" dirty="0" smtClean="0">
              <a:effectLst/>
            </a:endParaRPr>
          </a:p>
          <a:p>
            <a:pPr lvl="0"/>
            <a:r>
              <a:rPr lang="en-US" sz="1400" b="0" dirty="0" smtClean="0">
                <a:effectLst/>
              </a:rPr>
              <a:t>At SPD’s direction, added to section 2: "Subordinate offices or organizations shall not modify this procedure to form a specific procedure.”</a:t>
            </a:r>
          </a:p>
          <a:p>
            <a:endParaRPr lang="en-US" sz="1400" b="0" dirty="0" smtClean="0">
              <a:effectLst/>
            </a:endParaRPr>
          </a:p>
          <a:p>
            <a:pPr lvl="0"/>
            <a:r>
              <a:rPr lang="en-US" sz="1400" b="0" dirty="0" smtClean="0">
                <a:effectLst/>
              </a:rPr>
              <a:t>QMS section 2.0: added date for applicability (all permit applications received after April 20, 2011).</a:t>
            </a:r>
          </a:p>
          <a:p>
            <a:endParaRPr lang="en-US" sz="1400" b="0" dirty="0" smtClean="0">
              <a:effectLst/>
            </a:endParaRPr>
          </a:p>
          <a:p>
            <a:pPr lvl="0"/>
            <a:r>
              <a:rPr lang="en-US" sz="1400" b="0" dirty="0" smtClean="0">
                <a:effectLst/>
              </a:rPr>
              <a:t>Added statement that PM justification is required, not optional.</a:t>
            </a:r>
          </a:p>
          <a:p>
            <a:endParaRPr lang="en-US" sz="1400" b="0" dirty="0" smtClean="0">
              <a:effectLst/>
            </a:endParaRPr>
          </a:p>
          <a:p>
            <a:pPr lvl="0"/>
            <a:r>
              <a:rPr lang="en-US" sz="1400" b="0" dirty="0" smtClean="0">
                <a:effectLst/>
              </a:rPr>
              <a:t>QMS step 7.6: changed “Note: The process outlined herein can also be used for determining compensatory mitigation requirements for unauthorized activities.” To “Note: The process outlined herein can also be used for determining compensatory mitigation requirements for unauthorized activities for which the Corps is the lead enforcement agency.”</a:t>
            </a:r>
          </a:p>
          <a:p>
            <a:endParaRPr lang="en-US" sz="1400" b="0" dirty="0" smtClean="0">
              <a:effectLst/>
            </a:endParaRPr>
          </a:p>
          <a:p>
            <a:pPr lvl="0"/>
            <a:r>
              <a:rPr lang="en-US" sz="1400" b="0" dirty="0" smtClean="0">
                <a:effectLst/>
              </a:rPr>
              <a:t>Added training presentation to attachments</a:t>
            </a:r>
            <a:endParaRPr lang="en-US" sz="1400" b="0" dirty="0">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38</a:t>
            </a:fld>
            <a:endParaRPr lang="en-US" dirty="0"/>
          </a:p>
        </p:txBody>
      </p:sp>
      <p:sp>
        <p:nvSpPr>
          <p:cNvPr id="159746" name="Rectangle 2"/>
          <p:cNvSpPr>
            <a:spLocks noGrp="1" noChangeArrowheads="1"/>
          </p:cNvSpPr>
          <p:nvPr>
            <p:ph type="title"/>
          </p:nvPr>
        </p:nvSpPr>
        <p:spPr/>
        <p:txBody>
          <a:bodyPr/>
          <a:lstStyle/>
          <a:p>
            <a:r>
              <a:rPr lang="en-US" dirty="0" smtClean="0"/>
              <a:t>January 2012 update (continued)</a:t>
            </a:r>
            <a:endParaRPr lang="en-US" dirty="0"/>
          </a:p>
        </p:txBody>
      </p:sp>
      <p:sp>
        <p:nvSpPr>
          <p:cNvPr id="159747" name="Rectangle 3"/>
          <p:cNvSpPr>
            <a:spLocks noGrp="1" noChangeArrowheads="1"/>
          </p:cNvSpPr>
          <p:nvPr>
            <p:ph type="body" idx="1"/>
          </p:nvPr>
        </p:nvSpPr>
        <p:spPr>
          <a:xfrm>
            <a:off x="381000" y="1295400"/>
            <a:ext cx="8229600" cy="4648200"/>
          </a:xfrm>
        </p:spPr>
        <p:txBody>
          <a:bodyPr/>
          <a:lstStyle/>
          <a:p>
            <a:pPr marL="609600" indent="-609600">
              <a:lnSpc>
                <a:spcPct val="80000"/>
              </a:lnSpc>
            </a:pPr>
            <a:endParaRPr lang="en-US" sz="1200" dirty="0" smtClean="0"/>
          </a:p>
          <a:p>
            <a:pPr>
              <a:buNone/>
            </a:pPr>
            <a:r>
              <a:rPr lang="en-US" sz="1800" dirty="0" smtClean="0"/>
              <a:t>Revisions to attachment 12501.1 (checklist):</a:t>
            </a:r>
          </a:p>
          <a:p>
            <a:pPr lvl="0"/>
            <a:endParaRPr lang="en-US" sz="1400" b="0" dirty="0" smtClean="0">
              <a:effectLst/>
            </a:endParaRPr>
          </a:p>
          <a:p>
            <a:pPr lvl="0"/>
            <a:r>
              <a:rPr lang="en-US" sz="1400" b="0" dirty="0" smtClean="0">
                <a:effectLst/>
              </a:rPr>
              <a:t>Change to steps 2 and 3 (now steps 2.a and 2.b): </a:t>
            </a:r>
            <a:r>
              <a:rPr lang="en-US" sz="1400" dirty="0" smtClean="0">
                <a:solidFill>
                  <a:srgbClr val="FF0000"/>
                </a:solidFill>
                <a:effectLst/>
              </a:rPr>
              <a:t>dropped threshold-based criteria </a:t>
            </a:r>
            <a:r>
              <a:rPr lang="en-US" sz="1400" b="0" dirty="0" smtClean="0">
                <a:effectLst/>
              </a:rPr>
              <a:t>for whether to use step 2 (qualitative impact-mitigation comparison) or step 3 (quantitative comparison using a functional or condition assessment) and replace with: “Has a Corps-approved functional/condition assessment been obtained?”  If not, step 2 is used; otherwise, step 3 is used.  Thresholds (0.5 acre, 300 linear feet) moved to in instructions as recommendations for when a functional/condition assessment should be required.  </a:t>
            </a:r>
          </a:p>
          <a:p>
            <a:pPr lvl="0"/>
            <a:endParaRPr lang="en-US" sz="1400" b="0" dirty="0" smtClean="0">
              <a:effectLst/>
            </a:endParaRPr>
          </a:p>
          <a:p>
            <a:pPr lvl="0"/>
            <a:r>
              <a:rPr lang="en-US" sz="1400" b="0" dirty="0" smtClean="0">
                <a:effectLst/>
              </a:rPr>
              <a:t>Based on coordination with Office of Counsel and HQ: on the question of whether the checklist should treat consideration of a "functional/condition assessment" (step 3 for quantitative comparison of functions/condition metrics) and "net loss of aquatic resource area" (step 5) as mutually exclusive, if a functional/condition assessment method is used that explicitly accounts for area (such as HGM), they should be mutually exclusive; however, if a method is used that does *not* explicitly account for area (such as CRAM), then both steps should be used. [change also made in instructions and examples]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39</a:t>
            </a:fld>
            <a:endParaRPr lang="en-US" dirty="0"/>
          </a:p>
        </p:txBody>
      </p:sp>
      <p:sp>
        <p:nvSpPr>
          <p:cNvPr id="159746" name="Rectangle 2"/>
          <p:cNvSpPr>
            <a:spLocks noGrp="1" noChangeArrowheads="1"/>
          </p:cNvSpPr>
          <p:nvPr>
            <p:ph type="title"/>
          </p:nvPr>
        </p:nvSpPr>
        <p:spPr/>
        <p:txBody>
          <a:bodyPr/>
          <a:lstStyle/>
          <a:p>
            <a:r>
              <a:rPr lang="en-US" dirty="0" smtClean="0"/>
              <a:t>January 2012 update (continued)</a:t>
            </a:r>
            <a:endParaRPr lang="en-US" dirty="0"/>
          </a:p>
        </p:txBody>
      </p:sp>
      <p:sp>
        <p:nvSpPr>
          <p:cNvPr id="159747" name="Rectangle 3"/>
          <p:cNvSpPr>
            <a:spLocks noGrp="1" noChangeArrowheads="1"/>
          </p:cNvSpPr>
          <p:nvPr>
            <p:ph type="body" idx="1"/>
          </p:nvPr>
        </p:nvSpPr>
        <p:spPr>
          <a:xfrm>
            <a:off x="381000" y="1295400"/>
            <a:ext cx="8229600" cy="4648200"/>
          </a:xfrm>
        </p:spPr>
        <p:txBody>
          <a:bodyPr/>
          <a:lstStyle/>
          <a:p>
            <a:pPr marL="609600" indent="-609600">
              <a:lnSpc>
                <a:spcPct val="80000"/>
              </a:lnSpc>
            </a:pPr>
            <a:endParaRPr lang="en-US" sz="1200" dirty="0" smtClean="0"/>
          </a:p>
          <a:p>
            <a:pPr>
              <a:buNone/>
            </a:pPr>
            <a:r>
              <a:rPr lang="en-US" sz="1800" dirty="0" smtClean="0"/>
              <a:t>Revisions to attachment 12501.2 (instructions) and 12501.3 (examples):</a:t>
            </a:r>
          </a:p>
          <a:p>
            <a:pPr lvl="0"/>
            <a:endParaRPr lang="en-US" sz="1400" b="0" dirty="0" smtClean="0">
              <a:effectLst/>
            </a:endParaRPr>
          </a:p>
          <a:p>
            <a:r>
              <a:rPr lang="en-US" sz="1400" b="0" dirty="0" smtClean="0">
                <a:effectLst/>
              </a:rPr>
              <a:t>Instructions: Added statement that PM justification is required, not optional.</a:t>
            </a:r>
          </a:p>
          <a:p>
            <a:pPr lvl="0"/>
            <a:endParaRPr lang="en-US" sz="1400" b="0" dirty="0" smtClean="0">
              <a:effectLst/>
            </a:endParaRPr>
          </a:p>
          <a:p>
            <a:r>
              <a:rPr lang="en-US" sz="1400" b="0" strike="sngStrike" dirty="0" smtClean="0">
                <a:effectLst/>
              </a:rPr>
              <a:t>Instructions: Added note to step 2: “adjustments for preservation-only mitigation, which provides no functional gain, should generally fall towards the high end of the range (towards </a:t>
            </a:r>
            <a:r>
              <a:rPr lang="en-US" sz="1400" b="0" strike="sngStrike" dirty="0" smtClean="0">
                <a:solidFill>
                  <a:srgbClr val="FF0000"/>
                </a:solidFill>
                <a:effectLst/>
              </a:rPr>
              <a:t>3-4</a:t>
            </a:r>
            <a:r>
              <a:rPr lang="en-US" sz="1400" b="0" strike="sngStrike" dirty="0" smtClean="0">
                <a:effectLst/>
              </a:rPr>
              <a:t>).  Preservation-only of non-aquatic habitats (upland buffer) may warrant adjustments higher than </a:t>
            </a:r>
            <a:r>
              <a:rPr lang="en-US" sz="1400" b="0" strike="sngStrike" dirty="0" smtClean="0">
                <a:solidFill>
                  <a:srgbClr val="FF0000"/>
                </a:solidFill>
                <a:effectLst/>
              </a:rPr>
              <a:t>4</a:t>
            </a:r>
            <a:r>
              <a:rPr lang="en-US" sz="1400" b="0" strike="sngStrike" dirty="0" smtClean="0">
                <a:effectLst/>
              </a:rPr>
              <a:t>.”</a:t>
            </a:r>
          </a:p>
          <a:p>
            <a:pPr lvl="0"/>
            <a:endParaRPr lang="en-US" sz="1400" b="0" dirty="0" smtClean="0">
              <a:effectLst/>
            </a:endParaRPr>
          </a:p>
          <a:p>
            <a:r>
              <a:rPr lang="en-US" sz="1400" b="0" strike="sngStrike" dirty="0" smtClean="0">
                <a:effectLst/>
              </a:rPr>
              <a:t>Instructions: Last page: Compute log of quotient multiplied by 2.5 to obtain adjustment for step 4. [change “4” to “3”].  Input Step 4 adjustment into the checklist document. [change “4” to “3”]</a:t>
            </a:r>
          </a:p>
          <a:p>
            <a:pPr lvl="0"/>
            <a:endParaRPr lang="en-US" sz="1400" b="0" dirty="0" smtClean="0">
              <a:effectLst/>
            </a:endParaRPr>
          </a:p>
          <a:p>
            <a:pPr lvl="0"/>
            <a:r>
              <a:rPr lang="en-US" sz="1400" b="0" dirty="0" smtClean="0">
                <a:effectLst/>
              </a:rPr>
              <a:t>Example 3 – column B &gt; re-examine functional loss vs. gain &gt; loss is probably higher than gain.  Changed mitigation type in column B to “establishment”, matching type on introduction page.</a:t>
            </a:r>
          </a:p>
          <a:p>
            <a:pPr lvl="0"/>
            <a:endParaRPr lang="en-US" sz="1400" b="0" dirty="0" smtClean="0">
              <a:effectLst/>
            </a:endParaRPr>
          </a:p>
          <a:p>
            <a:pPr lvl="0"/>
            <a:r>
              <a:rPr lang="en-US" sz="1400" b="0" dirty="0" smtClean="0">
                <a:effectLst/>
              </a:rPr>
              <a:t>Example 5: Step 2 states rehabilitation does not provide functional gain—this is not correct: From the mitigation rule, “Rehabilitation” means the manipulation of the physical, chemical, or biological characteristics of a site with the goal of repairing natural/historic functions to a degraded aquatic resource. Rehabilitation results in a gain in aquatic resource function, but does not result in a gain in aquatic resource area.  Example revised accordingly.</a:t>
            </a:r>
          </a:p>
          <a:p>
            <a:pPr lvl="0"/>
            <a:endParaRPr lang="en-US" sz="1400" b="0" dirty="0" smtClean="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Ratio-Setting Procedure</a:t>
            </a:r>
            <a:endParaRPr lang="en-US" dirty="0"/>
          </a:p>
        </p:txBody>
      </p:sp>
      <p:sp>
        <p:nvSpPr>
          <p:cNvPr id="3" name="Content Placeholder 2"/>
          <p:cNvSpPr>
            <a:spLocks noGrp="1"/>
          </p:cNvSpPr>
          <p:nvPr>
            <p:ph idx="1"/>
          </p:nvPr>
        </p:nvSpPr>
        <p:spPr>
          <a:xfrm>
            <a:off x="457200" y="1447800"/>
            <a:ext cx="8229600" cy="4191000"/>
          </a:xfrm>
        </p:spPr>
        <p:txBody>
          <a:bodyPr/>
          <a:lstStyle/>
          <a:p>
            <a:r>
              <a:rPr lang="en-US" b="0" dirty="0" smtClean="0">
                <a:effectLst/>
              </a:rPr>
              <a:t>STANDARD OPERATING PROCEDURE FOR DETERMINATION OF MITIGATION RATIOS </a:t>
            </a:r>
          </a:p>
          <a:p>
            <a:endParaRPr lang="en-US" b="0" dirty="0" smtClean="0">
              <a:effectLst/>
            </a:endParaRPr>
          </a:p>
          <a:p>
            <a:pPr lvl="1"/>
            <a:r>
              <a:rPr lang="en-US" sz="1800" b="0" dirty="0" smtClean="0">
                <a:effectLst/>
              </a:rPr>
              <a:t>1 Flowchart</a:t>
            </a:r>
          </a:p>
          <a:p>
            <a:pPr lvl="2"/>
            <a:endParaRPr lang="en-US" sz="1800" b="0" dirty="0" smtClean="0">
              <a:effectLst/>
            </a:endParaRPr>
          </a:p>
          <a:p>
            <a:pPr lvl="1"/>
            <a:r>
              <a:rPr lang="en-US" sz="1800" b="0" dirty="0" smtClean="0">
                <a:effectLst/>
              </a:rPr>
              <a:t>4 Attachments</a:t>
            </a:r>
          </a:p>
          <a:p>
            <a:pPr lvl="2"/>
            <a:r>
              <a:rPr lang="en-US" sz="1800" b="0" dirty="0" smtClean="0">
                <a:effectLst/>
              </a:rPr>
              <a:t>1.  Mitigation Ratio Setting Checklist</a:t>
            </a:r>
          </a:p>
          <a:p>
            <a:pPr lvl="2"/>
            <a:r>
              <a:rPr lang="en-US" sz="1800" b="0" dirty="0" smtClean="0">
                <a:effectLst/>
              </a:rPr>
              <a:t>2.  Instructions</a:t>
            </a:r>
          </a:p>
          <a:p>
            <a:pPr lvl="2"/>
            <a:r>
              <a:rPr lang="en-US" sz="1800" b="0" dirty="0" smtClean="0">
                <a:effectLst/>
              </a:rPr>
              <a:t>3.  Examples</a:t>
            </a:r>
          </a:p>
          <a:p>
            <a:pPr lvl="2"/>
            <a:r>
              <a:rPr lang="en-US" sz="1800" b="0" dirty="0" smtClean="0">
                <a:effectLst/>
              </a:rPr>
              <a:t>4.  Checklist Step 3, BAMI spreadsheet</a:t>
            </a:r>
          </a:p>
          <a:p>
            <a:pPr lvl="2"/>
            <a:r>
              <a:rPr lang="en-US" sz="1800" b="0" dirty="0" smtClean="0">
                <a:effectLst/>
              </a:rPr>
              <a:t>5.  This training presentation</a:t>
            </a:r>
          </a:p>
          <a:p>
            <a:pPr lvl="2"/>
            <a:r>
              <a:rPr lang="en-US" sz="1800" b="0" dirty="0" smtClean="0">
                <a:effectLst/>
              </a:rPr>
              <a:t>6.  Checklist in Excel format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40</a:t>
            </a:fld>
            <a:endParaRPr lang="en-US" dirty="0"/>
          </a:p>
        </p:txBody>
      </p:sp>
      <p:sp>
        <p:nvSpPr>
          <p:cNvPr id="159746" name="Rectangle 2"/>
          <p:cNvSpPr>
            <a:spLocks noGrp="1" noChangeArrowheads="1"/>
          </p:cNvSpPr>
          <p:nvPr>
            <p:ph type="title"/>
          </p:nvPr>
        </p:nvSpPr>
        <p:spPr/>
        <p:txBody>
          <a:bodyPr/>
          <a:lstStyle/>
          <a:p>
            <a:r>
              <a:rPr lang="en-US" dirty="0" smtClean="0"/>
              <a:t>August 2012 update</a:t>
            </a:r>
            <a:endParaRPr lang="en-US" dirty="0"/>
          </a:p>
        </p:txBody>
      </p:sp>
      <p:sp>
        <p:nvSpPr>
          <p:cNvPr id="159747" name="Rectangle 3"/>
          <p:cNvSpPr>
            <a:spLocks noGrp="1" noChangeArrowheads="1"/>
          </p:cNvSpPr>
          <p:nvPr>
            <p:ph type="body" idx="1"/>
          </p:nvPr>
        </p:nvSpPr>
        <p:spPr>
          <a:xfrm>
            <a:off x="381000" y="1295400"/>
            <a:ext cx="8229600" cy="4648200"/>
          </a:xfrm>
        </p:spPr>
        <p:txBody>
          <a:bodyPr/>
          <a:lstStyle/>
          <a:p>
            <a:pPr marL="609600" indent="-609600">
              <a:lnSpc>
                <a:spcPct val="80000"/>
              </a:lnSpc>
            </a:pPr>
            <a:endParaRPr lang="en-US" sz="1200" dirty="0" smtClean="0"/>
          </a:p>
          <a:p>
            <a:pPr>
              <a:buNone/>
            </a:pPr>
            <a:r>
              <a:rPr lang="en-US" sz="1800" dirty="0" smtClean="0"/>
              <a:t>Revisions to checklist and instructions:</a:t>
            </a:r>
          </a:p>
          <a:p>
            <a:pPr lvl="0"/>
            <a:endParaRPr lang="en-US" sz="1400" b="0" dirty="0" smtClean="0">
              <a:effectLst/>
            </a:endParaRPr>
          </a:p>
          <a:p>
            <a:pPr lvl="0"/>
            <a:r>
              <a:rPr lang="en-US" sz="1400" b="0" dirty="0" smtClean="0">
                <a:effectLst/>
              </a:rPr>
              <a:t>Modified checklist procedure to use a variable “</a:t>
            </a:r>
            <a:r>
              <a:rPr lang="en-US" sz="1400" b="0" dirty="0" smtClean="0">
                <a:solidFill>
                  <a:srgbClr val="FF0000"/>
                </a:solidFill>
                <a:effectLst/>
              </a:rPr>
              <a:t>baseline ratio</a:t>
            </a:r>
            <a:r>
              <a:rPr lang="en-US" sz="1400" b="0" dirty="0" smtClean="0">
                <a:effectLst/>
              </a:rPr>
              <a:t>” determined by step 2 or 3 (now steps 2.a and 2.b).  For either step, the “</a:t>
            </a:r>
            <a:r>
              <a:rPr lang="en-US" sz="1400" b="0" dirty="0" smtClean="0">
                <a:solidFill>
                  <a:srgbClr val="FF0000"/>
                </a:solidFill>
                <a:effectLst/>
              </a:rPr>
              <a:t>starting ratio</a:t>
            </a:r>
            <a:r>
              <a:rPr lang="en-US" sz="1400" b="0" dirty="0" smtClean="0">
                <a:effectLst/>
              </a:rPr>
              <a:t>” is </a:t>
            </a:r>
            <a:r>
              <a:rPr lang="en-US" sz="1400" b="0" dirty="0" smtClean="0">
                <a:solidFill>
                  <a:srgbClr val="FF0000"/>
                </a:solidFill>
                <a:effectLst/>
              </a:rPr>
              <a:t>1:1</a:t>
            </a:r>
            <a:r>
              <a:rPr lang="en-US" sz="1400" b="0" dirty="0" smtClean="0">
                <a:effectLst/>
              </a:rPr>
              <a:t> (rather than 0:1) and is modified by step 2 or 3’s adjustment to determine the baseline ratio.</a:t>
            </a:r>
          </a:p>
          <a:p>
            <a:pPr lvl="1"/>
            <a:r>
              <a:rPr lang="en-US" sz="1400" b="0" dirty="0" smtClean="0">
                <a:effectLst/>
              </a:rPr>
              <a:t>Previously, the adjustments were added starting from 0 (starting ratio of 0:1).</a:t>
            </a:r>
          </a:p>
          <a:p>
            <a:pPr lvl="1"/>
            <a:r>
              <a:rPr lang="en-US" sz="1400" b="0" dirty="0" smtClean="0">
                <a:effectLst/>
              </a:rPr>
              <a:t>PDT determined 1:1 is the correct starting point from which to make ratio adjustments.</a:t>
            </a:r>
          </a:p>
          <a:p>
            <a:pPr lvl="1"/>
            <a:r>
              <a:rPr lang="en-US" sz="1400" b="0" dirty="0" smtClean="0">
                <a:effectLst/>
              </a:rPr>
              <a:t>Rationale: one cannot have more functional loss at the impact site than functional gain at the mitigation site and end up with less than a 1:1 ratio (except perhaps if going from a common habitat type to a rare one).</a:t>
            </a:r>
          </a:p>
          <a:p>
            <a:pPr lvl="1"/>
            <a:r>
              <a:rPr lang="en-US" sz="1400" b="0" dirty="0" smtClean="0">
                <a:effectLst/>
              </a:rPr>
              <a:t>To illustrate the point, in the simplest case of steps 4-8 of the checklist being 0 (assuming no uncertainty, no temporal loss, etc. which is realistic if a mitigation bank is proposed), and the project manager uses step 3 of the checklist (Before-After Mitigation-Impact functional comparison) on a situation where functional loss at the impact site equals functional gain at the mitigation site.  If the project manager adds 0 to a “starting ratio” of 0:1 (per the previous checklist procedure), the result would be a 0:1 final ratio (no mitigation required) which does not make sense.  However, if instead the project manager adds 0 to a “baseline ratio” of 1:1, the final result would be 1:1 which conceptually agrees with the equal values for functional loss and gain.</a:t>
            </a:r>
          </a:p>
          <a:p>
            <a:pPr lvl="0"/>
            <a:endParaRPr lang="en-US" sz="1400" b="0" dirty="0">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41</a:t>
            </a:fld>
            <a:endParaRPr lang="en-US" dirty="0"/>
          </a:p>
        </p:txBody>
      </p:sp>
      <p:sp>
        <p:nvSpPr>
          <p:cNvPr id="159746" name="Rectangle 2"/>
          <p:cNvSpPr>
            <a:spLocks noGrp="1" noChangeArrowheads="1"/>
          </p:cNvSpPr>
          <p:nvPr>
            <p:ph type="title"/>
          </p:nvPr>
        </p:nvSpPr>
        <p:spPr/>
        <p:txBody>
          <a:bodyPr/>
          <a:lstStyle/>
          <a:p>
            <a:r>
              <a:rPr lang="en-US" dirty="0" smtClean="0"/>
              <a:t>August 2012 update (continued)</a:t>
            </a:r>
            <a:endParaRPr lang="en-US" dirty="0"/>
          </a:p>
        </p:txBody>
      </p:sp>
      <p:sp>
        <p:nvSpPr>
          <p:cNvPr id="159747" name="Rectangle 3"/>
          <p:cNvSpPr>
            <a:spLocks noGrp="1" noChangeArrowheads="1"/>
          </p:cNvSpPr>
          <p:nvPr>
            <p:ph type="body" idx="1"/>
          </p:nvPr>
        </p:nvSpPr>
        <p:spPr>
          <a:xfrm>
            <a:off x="381000" y="1295400"/>
            <a:ext cx="8229600" cy="4648200"/>
          </a:xfrm>
        </p:spPr>
        <p:txBody>
          <a:bodyPr/>
          <a:lstStyle/>
          <a:p>
            <a:pPr>
              <a:buNone/>
            </a:pPr>
            <a:r>
              <a:rPr lang="en-US" sz="1800" dirty="0" smtClean="0"/>
              <a:t>Revisions to checklist and instructions:</a:t>
            </a:r>
          </a:p>
          <a:p>
            <a:pPr lvl="0"/>
            <a:endParaRPr lang="en-US" sz="1400" b="0" dirty="0" smtClean="0">
              <a:effectLst/>
            </a:endParaRPr>
          </a:p>
          <a:p>
            <a:pPr lvl="0"/>
            <a:r>
              <a:rPr lang="en-US" sz="1400" b="0" dirty="0" smtClean="0">
                <a:effectLst/>
              </a:rPr>
              <a:t>Modified step 2.a (qualitative comparison of functional gain and loss):</a:t>
            </a:r>
          </a:p>
          <a:p>
            <a:pPr lvl="1"/>
            <a:endParaRPr lang="en-US" sz="1400" b="0" dirty="0" smtClean="0">
              <a:effectLst/>
            </a:endParaRPr>
          </a:p>
          <a:p>
            <a:pPr lvl="1"/>
            <a:r>
              <a:rPr lang="en-US" sz="1400" b="0" dirty="0" smtClean="0">
                <a:effectLst/>
              </a:rPr>
              <a:t>Would incorporate a “</a:t>
            </a:r>
            <a:r>
              <a:rPr lang="en-US" sz="1400" b="0" dirty="0" smtClean="0">
                <a:solidFill>
                  <a:srgbClr val="FF0000"/>
                </a:solidFill>
                <a:effectLst/>
              </a:rPr>
              <a:t>starting ratio</a:t>
            </a:r>
            <a:r>
              <a:rPr lang="en-US" sz="1400" b="0" dirty="0" smtClean="0">
                <a:effectLst/>
              </a:rPr>
              <a:t>” of </a:t>
            </a:r>
            <a:r>
              <a:rPr lang="en-US" sz="1400" b="0" dirty="0" smtClean="0">
                <a:solidFill>
                  <a:srgbClr val="FF0000"/>
                </a:solidFill>
                <a:effectLst/>
              </a:rPr>
              <a:t>1:1</a:t>
            </a:r>
            <a:r>
              <a:rPr lang="en-US" sz="1400" b="0" dirty="0" smtClean="0">
                <a:effectLst/>
              </a:rPr>
              <a:t> which would then be modified based on an adjustment range of </a:t>
            </a:r>
            <a:r>
              <a:rPr lang="en-US" sz="1400" b="0" dirty="0" smtClean="0">
                <a:solidFill>
                  <a:srgbClr val="FF0000"/>
                </a:solidFill>
                <a:effectLst/>
              </a:rPr>
              <a:t>-2 to +4 </a:t>
            </a:r>
            <a:r>
              <a:rPr lang="en-US" sz="1400" b="0" dirty="0" smtClean="0">
                <a:effectLst/>
              </a:rPr>
              <a:t>(modified from previous range of -2 to +5  to matching the PDT’s original intended range based on previous scenarios and examples).</a:t>
            </a:r>
          </a:p>
          <a:p>
            <a:endParaRPr lang="en-US" sz="1400" b="0" dirty="0" smtClean="0">
              <a:effectLst/>
            </a:endParaRPr>
          </a:p>
          <a:p>
            <a:r>
              <a:rPr lang="en-US" sz="1400" b="0" dirty="0" smtClean="0">
                <a:effectLst/>
              </a:rPr>
              <a:t>Modified step 3 (BAMI procedure for quantitative comparison of functional gain and loss):</a:t>
            </a:r>
          </a:p>
          <a:p>
            <a:pPr lvl="1"/>
            <a:endParaRPr lang="en-US" sz="1400" b="0" dirty="0" smtClean="0">
              <a:effectLst/>
            </a:endParaRPr>
          </a:p>
          <a:p>
            <a:pPr lvl="1"/>
            <a:r>
              <a:rPr lang="en-US" sz="1400" b="0" dirty="0" smtClean="0">
                <a:effectLst/>
              </a:rPr>
              <a:t>Logarithmic  conversion replaced with a simplified procedure using the quotient of mitigation-delta over impact-delta.  Depending on result, quotient is added to the left (mitigation) OR right (impact) side of the starting ratio (1:1) to set the baseline ratio.</a:t>
            </a:r>
          </a:p>
          <a:p>
            <a:pPr lvl="1"/>
            <a:endParaRPr lang="en-US" sz="1400" b="0" dirty="0" smtClean="0">
              <a:effectLst/>
            </a:endParaRPr>
          </a:p>
          <a:p>
            <a:pPr lvl="1"/>
            <a:r>
              <a:rPr lang="en-US" sz="1400" b="0" dirty="0" smtClean="0">
                <a:effectLst/>
              </a:rPr>
              <a:t>Added a statement to the instructions cautioning PMs against considering extreme mitigation proposals: In an extreme case, the BAMI procedure could result in a ratio (and overall mitigation proposal) unacceptable to the Corps.  For example, providing a very large but low quality mitigation site (low functional gain resulting a in a very high ratio) may result in functional gain equaling loss numerically, but this may not be acceptable given consideration of mitigation goals and watershed needs.</a:t>
            </a:r>
          </a:p>
          <a:p>
            <a:pPr lvl="0"/>
            <a:endParaRPr lang="en-US" sz="1400" b="0" dirty="0">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42</a:t>
            </a:fld>
            <a:endParaRPr lang="en-US" dirty="0"/>
          </a:p>
        </p:txBody>
      </p:sp>
      <p:sp>
        <p:nvSpPr>
          <p:cNvPr id="159746" name="Rectangle 2"/>
          <p:cNvSpPr>
            <a:spLocks noGrp="1" noChangeArrowheads="1"/>
          </p:cNvSpPr>
          <p:nvPr>
            <p:ph type="title"/>
          </p:nvPr>
        </p:nvSpPr>
        <p:spPr/>
        <p:txBody>
          <a:bodyPr/>
          <a:lstStyle/>
          <a:p>
            <a:r>
              <a:rPr lang="en-US" dirty="0" smtClean="0"/>
              <a:t>August 2012 update (continued)</a:t>
            </a:r>
            <a:endParaRPr lang="en-US" dirty="0"/>
          </a:p>
        </p:txBody>
      </p:sp>
      <p:sp>
        <p:nvSpPr>
          <p:cNvPr id="159747" name="Rectangle 3"/>
          <p:cNvSpPr>
            <a:spLocks noGrp="1" noChangeArrowheads="1"/>
          </p:cNvSpPr>
          <p:nvPr>
            <p:ph type="body" idx="1"/>
          </p:nvPr>
        </p:nvSpPr>
        <p:spPr>
          <a:xfrm>
            <a:off x="381000" y="1219200"/>
            <a:ext cx="8229600" cy="4648200"/>
          </a:xfrm>
        </p:spPr>
        <p:txBody>
          <a:bodyPr/>
          <a:lstStyle/>
          <a:p>
            <a:pPr>
              <a:buNone/>
            </a:pPr>
            <a:r>
              <a:rPr lang="en-US" sz="1800" dirty="0" smtClean="0"/>
              <a:t>Revisions to checklist and instructions:</a:t>
            </a:r>
          </a:p>
          <a:p>
            <a:pPr lvl="0"/>
            <a:endParaRPr lang="en-US" sz="1400" b="0" dirty="0" smtClean="0">
              <a:effectLst/>
            </a:endParaRPr>
          </a:p>
          <a:p>
            <a:pPr lvl="0"/>
            <a:r>
              <a:rPr lang="en-US" sz="1400" b="0" dirty="0" smtClean="0">
                <a:effectLst/>
              </a:rPr>
              <a:t>Modified checklist to incorporate “negative” results:</a:t>
            </a:r>
          </a:p>
          <a:p>
            <a:pPr lvl="1"/>
            <a:r>
              <a:rPr lang="en-US" sz="1100" b="0" dirty="0" smtClean="0">
                <a:effectLst/>
              </a:rPr>
              <a:t>For step 6 (type conversion), it is possible to obtain a negative adjustment (for example, if a low value aquatic resource is proposed to be replaced by a high value and/or rare aquatic resource).  </a:t>
            </a:r>
          </a:p>
          <a:p>
            <a:pPr lvl="1"/>
            <a:r>
              <a:rPr lang="en-US" sz="1100" b="0" dirty="0" smtClean="0">
                <a:effectLst/>
              </a:rPr>
              <a:t>For step 9, if total of adjustments is greater than 0 (positive), add total to left (mitigation) side of baseline ratio; however, if total of adjustments is less than 0 (negative), add ABS of total to right (impact) side of baseline ratio.</a:t>
            </a:r>
          </a:p>
          <a:p>
            <a:pPr lvl="1"/>
            <a:r>
              <a:rPr lang="en-US" sz="1100" b="0" dirty="0" smtClean="0">
                <a:effectLst/>
              </a:rPr>
              <a:t>Rationale for change: if a functional or condition assessment is used for step 3 (currently infrequent), and is coupled with proposed mitigation at a bank (especially with bank credit for re-establishment or establishment), a negative checklist result is a likely outcome.  Likely cases would be where no/little loss of waters would occur, and functions would be decreased slightly by the addition of minimal structures, etc.  Given the increasing likelihood of obtaining a negative ratio result from the checklist as the use of functional/condition assessments increase, the PDT spent some time discussing how to incorporate a negative result.  Assuming a given project would incur impacts requiring compensatory mitigation, a negative result where functional gain is greater than the loss should logically “translate” into a ratio somewhere between 0 and 1 (not negative).  This reflects credit for the higher functional gain but still requires some compensation.  To implement this logical framework, the checklist was modified so that a total negative adjustment (when all adjustments are added at the end of the checklist) would be added to the right side of the mitigation-impact ratio (M:I).  Under these proposed, modified instructions, if all step adjustments total 0, the project manager would obtain a 1:1 final ratio.  If all step adjustments produce a positive adjustment total (the typical scenario), the project manager would add this total to the "left side" of the ratio (i.e., the mitigation side).  For example, if step adjustments total 0.6, the final ratio would be 1.6:1.  Conversely, if all the step adjustments produce a negative adjustment total (rare, requires use of step 3 with a quantitative functional/condition assessment), the project manager would add the value of this total to the "right side" of the ratio.  For example, if step adjustments total -0.6, the final ratio would be 1:1.6 (alternatively expressed as 0.625:1).  In this latter case, the negative sign would result in a mitigation requirement below 1:1 but still greater than 0.  Using these modified instructions, all positive adjustments would result in ratios greater than 1:1 and all negative adjustments would result in ratios less than 1:1.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43</a:t>
            </a:fld>
            <a:endParaRPr lang="en-US" dirty="0"/>
          </a:p>
        </p:txBody>
      </p:sp>
      <p:sp>
        <p:nvSpPr>
          <p:cNvPr id="159746" name="Rectangle 2"/>
          <p:cNvSpPr>
            <a:spLocks noGrp="1" noChangeArrowheads="1"/>
          </p:cNvSpPr>
          <p:nvPr>
            <p:ph type="title"/>
          </p:nvPr>
        </p:nvSpPr>
        <p:spPr/>
        <p:txBody>
          <a:bodyPr/>
          <a:lstStyle/>
          <a:p>
            <a:r>
              <a:rPr lang="en-US" dirty="0" smtClean="0"/>
              <a:t>August 2012 update (continued)</a:t>
            </a:r>
            <a:endParaRPr lang="en-US" dirty="0"/>
          </a:p>
        </p:txBody>
      </p:sp>
      <p:sp>
        <p:nvSpPr>
          <p:cNvPr id="159747" name="Rectangle 3"/>
          <p:cNvSpPr>
            <a:spLocks noGrp="1" noChangeArrowheads="1"/>
          </p:cNvSpPr>
          <p:nvPr>
            <p:ph type="body" idx="1"/>
          </p:nvPr>
        </p:nvSpPr>
        <p:spPr>
          <a:xfrm>
            <a:off x="381000" y="1219200"/>
            <a:ext cx="8229600" cy="4648200"/>
          </a:xfrm>
        </p:spPr>
        <p:txBody>
          <a:bodyPr/>
          <a:lstStyle/>
          <a:p>
            <a:pPr>
              <a:buNone/>
            </a:pPr>
            <a:r>
              <a:rPr lang="en-US" sz="1800" dirty="0" smtClean="0"/>
              <a:t>Revisions to checklist and instructions:</a:t>
            </a:r>
          </a:p>
          <a:p>
            <a:pPr lvl="0"/>
            <a:endParaRPr lang="en-US" sz="1400" b="0" dirty="0" smtClean="0">
              <a:effectLst/>
            </a:endParaRPr>
          </a:p>
          <a:p>
            <a:pPr lvl="0"/>
            <a:r>
              <a:rPr lang="en-US" sz="1400" b="0" dirty="0" smtClean="0">
                <a:effectLst/>
              </a:rPr>
              <a:t>Updated original five examples and added three new examples, two of which incorporate the   step 3 BAMI procedure.</a:t>
            </a:r>
          </a:p>
          <a:p>
            <a:pPr lvl="0"/>
            <a:endParaRPr lang="en-US" sz="1400" b="0" dirty="0" smtClean="0">
              <a:effectLst/>
            </a:endParaRPr>
          </a:p>
          <a:p>
            <a:pPr lvl="0"/>
            <a:r>
              <a:rPr lang="en-US" sz="1400" b="0" dirty="0" smtClean="0">
                <a:effectLst/>
              </a:rPr>
              <a:t>Added two new FAQ’s to training presentation (No.’s 20 and 21) related to use of the checklist with mitigation banks and ILF programs.</a:t>
            </a:r>
          </a:p>
          <a:p>
            <a:pPr lvl="0"/>
            <a:endParaRPr lang="en-US" sz="1400" b="0" dirty="0" smtClean="0">
              <a:effectLst/>
            </a:endParaRPr>
          </a:p>
          <a:p>
            <a:pPr lvl="0"/>
            <a:r>
              <a:rPr lang="en-US" sz="1400" b="0" dirty="0" smtClean="0">
                <a:effectLst/>
              </a:rPr>
              <a:t>Added checklist in Excel format (attachment 6)</a:t>
            </a:r>
          </a:p>
          <a:p>
            <a:pPr lvl="0"/>
            <a:endParaRPr lang="en-US" sz="1400" b="0" dirty="0" smtClean="0">
              <a:effectLst/>
            </a:endParaRPr>
          </a:p>
          <a:p>
            <a:pPr lvl="0"/>
            <a:endParaRPr lang="en-US" sz="1400" b="0" dirty="0" smtClean="0">
              <a:effectLst/>
            </a:endParaRPr>
          </a:p>
          <a:p>
            <a:pPr lvl="0"/>
            <a:endParaRPr lang="en-US" sz="1100" b="0" dirty="0" smtClean="0">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44</a:t>
            </a:fld>
            <a:endParaRPr lang="en-US" dirty="0"/>
          </a:p>
        </p:txBody>
      </p:sp>
      <p:sp>
        <p:nvSpPr>
          <p:cNvPr id="159746" name="Rectangle 2"/>
          <p:cNvSpPr>
            <a:spLocks noGrp="1" noChangeArrowheads="1"/>
          </p:cNvSpPr>
          <p:nvPr>
            <p:ph type="title"/>
          </p:nvPr>
        </p:nvSpPr>
        <p:spPr/>
        <p:txBody>
          <a:bodyPr/>
          <a:lstStyle/>
          <a:p>
            <a:r>
              <a:rPr lang="en-US" dirty="0" smtClean="0"/>
              <a:t>November 2012 update</a:t>
            </a:r>
            <a:endParaRPr lang="en-US" dirty="0"/>
          </a:p>
        </p:txBody>
      </p:sp>
      <p:sp>
        <p:nvSpPr>
          <p:cNvPr id="159747" name="Rectangle 3"/>
          <p:cNvSpPr>
            <a:spLocks noGrp="1" noChangeArrowheads="1"/>
          </p:cNvSpPr>
          <p:nvPr>
            <p:ph type="body" idx="1"/>
          </p:nvPr>
        </p:nvSpPr>
        <p:spPr>
          <a:xfrm>
            <a:off x="381000" y="1219200"/>
            <a:ext cx="8229600" cy="4648200"/>
          </a:xfrm>
        </p:spPr>
        <p:txBody>
          <a:bodyPr/>
          <a:lstStyle/>
          <a:p>
            <a:pPr>
              <a:buNone/>
            </a:pPr>
            <a:r>
              <a:rPr lang="en-US" sz="1800" dirty="0" smtClean="0"/>
              <a:t>Revisions to checklist and instructions:</a:t>
            </a:r>
          </a:p>
          <a:p>
            <a:pPr lvl="0"/>
            <a:endParaRPr lang="en-US" sz="1400" b="0" dirty="0" smtClean="0">
              <a:effectLst/>
            </a:endParaRPr>
          </a:p>
          <a:p>
            <a:pPr lvl="0"/>
            <a:r>
              <a:rPr lang="en-US" sz="1400" b="0" dirty="0" smtClean="0">
                <a:effectLst/>
              </a:rPr>
              <a:t>Corrected final score equations in the BAMI spreadsheet (attachments 4 and 6);</a:t>
            </a:r>
          </a:p>
          <a:p>
            <a:pPr lvl="0"/>
            <a:endParaRPr lang="en-US" sz="1400" b="0" dirty="0" smtClean="0">
              <a:effectLst/>
            </a:endParaRPr>
          </a:p>
          <a:p>
            <a:pPr lvl="0"/>
            <a:r>
              <a:rPr lang="en-US" sz="1400" b="0" dirty="0" smtClean="0">
                <a:effectLst/>
              </a:rPr>
              <a:t>Clarified language in instructions for step 2.a to indicate only a single adjustment should be used for all functions combined (i.e., each function doesn't have a separate adjustment) (attachments 2 and 6);</a:t>
            </a:r>
          </a:p>
          <a:p>
            <a:pPr lvl="0"/>
            <a:endParaRPr lang="en-US" sz="1400" b="0" dirty="0" smtClean="0">
              <a:effectLst/>
            </a:endParaRPr>
          </a:p>
          <a:p>
            <a:pPr lvl="0"/>
            <a:r>
              <a:rPr lang="en-US" sz="1400" b="0" dirty="0" smtClean="0">
                <a:effectLst/>
              </a:rPr>
              <a:t>In response to suggestions, added table for step 2.a to checklist in attachments 1 and 6 (as shown in example 7).</a:t>
            </a:r>
          </a:p>
          <a:p>
            <a:pPr lvl="0"/>
            <a:endParaRPr lang="en-US" sz="1400" b="0" dirty="0" smtClean="0">
              <a:effectLst/>
            </a:endParaRPr>
          </a:p>
          <a:p>
            <a:pPr lvl="0"/>
            <a:endParaRPr lang="en-US" sz="1400" b="0" dirty="0" smtClean="0">
              <a:effectLst/>
            </a:endParaRPr>
          </a:p>
          <a:p>
            <a:pPr lvl="0"/>
            <a:endParaRPr lang="en-US" sz="1100" b="0" dirty="0" smtClean="0">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45</a:t>
            </a:fld>
            <a:endParaRPr lang="en-US" dirty="0"/>
          </a:p>
        </p:txBody>
      </p:sp>
      <p:sp>
        <p:nvSpPr>
          <p:cNvPr id="159746" name="Rectangle 2"/>
          <p:cNvSpPr>
            <a:spLocks noGrp="1" noChangeArrowheads="1"/>
          </p:cNvSpPr>
          <p:nvPr>
            <p:ph type="title"/>
          </p:nvPr>
        </p:nvSpPr>
        <p:spPr/>
        <p:txBody>
          <a:bodyPr/>
          <a:lstStyle/>
          <a:p>
            <a:r>
              <a:rPr lang="en-US" dirty="0" smtClean="0"/>
              <a:t>July 2013 update</a:t>
            </a:r>
            <a:endParaRPr lang="en-US" dirty="0"/>
          </a:p>
        </p:txBody>
      </p:sp>
      <p:sp>
        <p:nvSpPr>
          <p:cNvPr id="159747" name="Rectangle 3"/>
          <p:cNvSpPr>
            <a:spLocks noGrp="1" noChangeArrowheads="1"/>
          </p:cNvSpPr>
          <p:nvPr>
            <p:ph type="body" idx="1"/>
          </p:nvPr>
        </p:nvSpPr>
        <p:spPr>
          <a:xfrm>
            <a:off x="381000" y="1219200"/>
            <a:ext cx="8229600" cy="4648200"/>
          </a:xfrm>
        </p:spPr>
        <p:txBody>
          <a:bodyPr/>
          <a:lstStyle/>
          <a:p>
            <a:pPr indent="0">
              <a:buNone/>
            </a:pPr>
            <a:r>
              <a:rPr lang="en-US" sz="1800" dirty="0" smtClean="0"/>
              <a:t>QMS Document 12501: added clarification to section 2 (Applicability):</a:t>
            </a:r>
          </a:p>
          <a:p>
            <a:pPr lvl="0"/>
            <a:endParaRPr lang="en-US" sz="1400" b="0" dirty="0" smtClean="0">
              <a:effectLst/>
            </a:endParaRPr>
          </a:p>
          <a:p>
            <a:pPr lvl="0">
              <a:buNone/>
            </a:pPr>
            <a:r>
              <a:rPr lang="en-US" sz="1400" b="0" dirty="0" smtClean="0">
                <a:effectLst/>
              </a:rPr>
              <a:t>	</a:t>
            </a:r>
            <a:r>
              <a:rPr lang="en-US" sz="1600" b="0" dirty="0" smtClean="0">
                <a:effectLst/>
              </a:rPr>
              <a:t>For NWPs re-verification requests where the mitigation ratio checklist was not completed previously, use of the checklist is required in order to ensure minimal impacts (including consideration of compensatory mitigation), to ensure compliance with the 2008 Mitigation Rule (33 CFR Part 332), and to comply with this new QMS procedure designed to ensure compensatory mitigation is sufficient to offset authorized impacts.  For individual permits (SIP and LOP), if the original application predates this QMS procedure (effective 20 April 2011), the checklist would not be required for subsequent modification requests (time extension or activity modifications), unless the requested modification includes a substantial increase in impacts.  In addition, in cases where compensatory mitigation has already been constructed or where the applicant can otherwise fully demonstrate substantial resources have been expended or committed in reliance on previous guidance governing compensatory mitigation for DA permits, the checklist would not be required.</a:t>
            </a:r>
            <a:endParaRPr lang="en-US" sz="1200" b="0" dirty="0" smtClean="0">
              <a:effectLst/>
            </a:endParaRPr>
          </a:p>
          <a:p>
            <a:pPr lvl="0"/>
            <a:endParaRPr lang="en-US" sz="1400" b="0" dirty="0" smtClean="0">
              <a:effectLst/>
            </a:endParaRPr>
          </a:p>
          <a:p>
            <a:pPr lvl="0"/>
            <a:endParaRPr lang="en-US" sz="1400" b="0" dirty="0" smtClean="0">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46</a:t>
            </a:fld>
            <a:endParaRPr lang="en-US" dirty="0"/>
          </a:p>
        </p:txBody>
      </p:sp>
      <p:sp>
        <p:nvSpPr>
          <p:cNvPr id="159746" name="Rectangle 2"/>
          <p:cNvSpPr>
            <a:spLocks noGrp="1" noChangeArrowheads="1"/>
          </p:cNvSpPr>
          <p:nvPr>
            <p:ph type="title"/>
          </p:nvPr>
        </p:nvSpPr>
        <p:spPr/>
        <p:txBody>
          <a:bodyPr/>
          <a:lstStyle/>
          <a:p>
            <a:r>
              <a:rPr lang="en-US" dirty="0" smtClean="0"/>
              <a:t>July 2013 update (continued)</a:t>
            </a:r>
            <a:endParaRPr lang="en-US" dirty="0"/>
          </a:p>
        </p:txBody>
      </p:sp>
      <p:sp>
        <p:nvSpPr>
          <p:cNvPr id="159747" name="Rectangle 3"/>
          <p:cNvSpPr>
            <a:spLocks noGrp="1" noChangeArrowheads="1"/>
          </p:cNvSpPr>
          <p:nvPr>
            <p:ph type="body" idx="1"/>
          </p:nvPr>
        </p:nvSpPr>
        <p:spPr>
          <a:xfrm>
            <a:off x="381000" y="1219200"/>
            <a:ext cx="8229600" cy="4648200"/>
          </a:xfrm>
        </p:spPr>
        <p:txBody>
          <a:bodyPr/>
          <a:lstStyle/>
          <a:p>
            <a:pPr>
              <a:buNone/>
            </a:pPr>
            <a:r>
              <a:rPr lang="en-US" sz="1800" dirty="0" smtClean="0"/>
              <a:t>	QMS Document 12501: added caveat to section 7 (Procedures):</a:t>
            </a:r>
          </a:p>
          <a:p>
            <a:pPr>
              <a:buNone/>
            </a:pPr>
            <a:endParaRPr lang="en-US" sz="1800" b="0" dirty="0" smtClean="0">
              <a:effectLst/>
            </a:endParaRPr>
          </a:p>
          <a:p>
            <a:pPr>
              <a:buNone/>
            </a:pPr>
            <a:r>
              <a:rPr lang="en-US" sz="1800" b="0" dirty="0" smtClean="0">
                <a:effectLst/>
              </a:rPr>
              <a:t>	</a:t>
            </a:r>
            <a:r>
              <a:rPr lang="en-US" sz="1600" b="0" dirty="0" smtClean="0">
                <a:effectLst/>
              </a:rPr>
              <a:t>Some states within SPD’s AOR contain over appropriated basins, which make it very difficult to obtain an adequate water right to secure site hydrology.  In some SPD states the authority responsible for managing water rights may impose a 1:1 area-based limit on compensatory mitigation projects.  In these situations the PM is still required to determine a compensation ratio using the mitigation checklist. If adequate water rights are not available to support an establishment or re-establishment ratio greater than a 1:1, the PM will consider options such as non-consumptive enhancement/rehabilitation projects, preservation, buffer establishment/restoration and protection, and restoration of floodplain connectivity, to obtain appropriate and practicable compensatory mitigation.</a:t>
            </a:r>
          </a:p>
          <a:p>
            <a:pPr lvl="0"/>
            <a:endParaRPr lang="en-US" sz="1400" b="0" dirty="0" smtClean="0">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47</a:t>
            </a:fld>
            <a:endParaRPr lang="en-US" dirty="0"/>
          </a:p>
        </p:txBody>
      </p:sp>
      <p:sp>
        <p:nvSpPr>
          <p:cNvPr id="159746" name="Rectangle 2"/>
          <p:cNvSpPr>
            <a:spLocks noGrp="1" noChangeArrowheads="1"/>
          </p:cNvSpPr>
          <p:nvPr>
            <p:ph type="title"/>
          </p:nvPr>
        </p:nvSpPr>
        <p:spPr/>
        <p:txBody>
          <a:bodyPr/>
          <a:lstStyle/>
          <a:p>
            <a:r>
              <a:rPr lang="en-US" dirty="0" smtClean="0"/>
              <a:t>July 2013 update (continued)</a:t>
            </a:r>
            <a:endParaRPr lang="en-US" dirty="0"/>
          </a:p>
        </p:txBody>
      </p:sp>
      <p:sp>
        <p:nvSpPr>
          <p:cNvPr id="159747" name="Rectangle 3"/>
          <p:cNvSpPr>
            <a:spLocks noGrp="1" noChangeArrowheads="1"/>
          </p:cNvSpPr>
          <p:nvPr>
            <p:ph type="body" idx="1"/>
          </p:nvPr>
        </p:nvSpPr>
        <p:spPr>
          <a:xfrm>
            <a:off x="381000" y="1219200"/>
            <a:ext cx="8229600" cy="4648200"/>
          </a:xfrm>
        </p:spPr>
        <p:txBody>
          <a:bodyPr/>
          <a:lstStyle/>
          <a:p>
            <a:pPr>
              <a:buNone/>
            </a:pPr>
            <a:r>
              <a:rPr lang="en-US" sz="1800" dirty="0" smtClean="0"/>
              <a:t>Revisions to attachments:</a:t>
            </a:r>
          </a:p>
          <a:p>
            <a:pPr lvl="0"/>
            <a:endParaRPr lang="en-US" sz="1400" b="0" dirty="0" smtClean="0">
              <a:effectLst/>
            </a:endParaRPr>
          </a:p>
          <a:p>
            <a:pPr lvl="0"/>
            <a:r>
              <a:rPr lang="en-US" sz="1400" b="0" dirty="0" smtClean="0">
                <a:effectLst/>
              </a:rPr>
              <a:t>12501.1 (checklist in Word format) and 12501.6 (checklist in Excel format): </a:t>
            </a:r>
            <a:r>
              <a:rPr lang="en-US" sz="1400" b="0" dirty="0">
                <a:effectLst/>
              </a:rPr>
              <a:t>added fields for impact and mitigation site </a:t>
            </a:r>
            <a:r>
              <a:rPr lang="en-US" sz="1400" b="0" dirty="0" smtClean="0">
                <a:effectLst/>
              </a:rPr>
              <a:t>hydrology;</a:t>
            </a:r>
          </a:p>
          <a:p>
            <a:pPr lvl="0"/>
            <a:endParaRPr lang="en-US" sz="1400" b="0" dirty="0" smtClean="0">
              <a:effectLst/>
            </a:endParaRPr>
          </a:p>
          <a:p>
            <a:pPr lvl="0"/>
            <a:r>
              <a:rPr lang="en-US" sz="1400" b="0" dirty="0" smtClean="0">
                <a:effectLst/>
              </a:rPr>
              <a:t>12501.2 (instructions): added fields for impact and mitigation site hydrology, added clarification for step 9 (expressing ratios);</a:t>
            </a:r>
          </a:p>
          <a:p>
            <a:pPr lvl="0">
              <a:buNone/>
            </a:pPr>
            <a:endParaRPr lang="en-US" sz="1400" b="0" dirty="0" smtClean="0">
              <a:effectLst/>
            </a:endParaRPr>
          </a:p>
          <a:p>
            <a:pPr lvl="0"/>
            <a:r>
              <a:rPr lang="en-US" sz="1400" b="0" dirty="0" smtClean="0">
                <a:effectLst/>
              </a:rPr>
              <a:t>12501.3 (examples): various corrections;</a:t>
            </a:r>
          </a:p>
          <a:p>
            <a:pPr lvl="0"/>
            <a:endParaRPr lang="en-US" sz="1400" b="0" dirty="0" smtClean="0">
              <a:effectLst/>
            </a:endParaRPr>
          </a:p>
          <a:p>
            <a:pPr lvl="0"/>
            <a:r>
              <a:rPr lang="en-US" sz="1400" b="0" dirty="0" smtClean="0">
                <a:effectLst/>
              </a:rPr>
              <a:t>12501.5 (training presentation): updated;</a:t>
            </a:r>
          </a:p>
          <a:p>
            <a:pPr lvl="0"/>
            <a:endParaRPr lang="en-US" sz="1400" b="0" dirty="0" smtClean="0">
              <a:effectLst/>
            </a:endParaRPr>
          </a:p>
          <a:p>
            <a:r>
              <a:rPr lang="en-US" sz="1400" b="0" dirty="0" smtClean="0">
                <a:effectLst/>
              </a:rPr>
              <a:t>12501.6 step 9 (checklist in Excel format): minor correction to Excel formulas.</a:t>
            </a:r>
          </a:p>
          <a:p>
            <a:pPr lvl="0"/>
            <a:endParaRPr lang="en-US" sz="1400" b="0" dirty="0" smtClean="0">
              <a:effectLst/>
            </a:endParaRPr>
          </a:p>
          <a:p>
            <a:pPr lvl="0"/>
            <a:endParaRPr lang="en-US" sz="1400" b="0" dirty="0" smtClean="0">
              <a:effectLst/>
            </a:endParaRPr>
          </a:p>
          <a:p>
            <a:pPr lvl="0"/>
            <a:endParaRPr lang="en-US" sz="1100" b="0" dirty="0" smtClean="0">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48</a:t>
            </a:fld>
            <a:endParaRPr lang="en-US" dirty="0"/>
          </a:p>
        </p:txBody>
      </p:sp>
      <p:sp>
        <p:nvSpPr>
          <p:cNvPr id="159746" name="Rectangle 2"/>
          <p:cNvSpPr>
            <a:spLocks noGrp="1" noChangeArrowheads="1"/>
          </p:cNvSpPr>
          <p:nvPr>
            <p:ph type="title"/>
          </p:nvPr>
        </p:nvSpPr>
        <p:spPr>
          <a:xfrm>
            <a:off x="457200" y="76200"/>
            <a:ext cx="8229600" cy="1143000"/>
          </a:xfrm>
        </p:spPr>
        <p:txBody>
          <a:bodyPr/>
          <a:lstStyle/>
          <a:p>
            <a:r>
              <a:rPr lang="en-US" dirty="0" smtClean="0"/>
              <a:t>September 2016 Update Summary</a:t>
            </a:r>
            <a:endParaRPr lang="en-US" dirty="0"/>
          </a:p>
        </p:txBody>
      </p:sp>
      <p:sp>
        <p:nvSpPr>
          <p:cNvPr id="159747" name="Rectangle 3"/>
          <p:cNvSpPr>
            <a:spLocks noGrp="1" noChangeArrowheads="1"/>
          </p:cNvSpPr>
          <p:nvPr>
            <p:ph type="body" idx="1"/>
          </p:nvPr>
        </p:nvSpPr>
        <p:spPr>
          <a:xfrm>
            <a:off x="381000" y="1219200"/>
            <a:ext cx="8229600" cy="4876800"/>
          </a:xfrm>
        </p:spPr>
        <p:txBody>
          <a:bodyPr/>
          <a:lstStyle/>
          <a:p>
            <a:pPr marL="590550" indent="-533400">
              <a:lnSpc>
                <a:spcPct val="80000"/>
              </a:lnSpc>
            </a:pPr>
            <a:r>
              <a:rPr lang="en-US" sz="2400" b="0" dirty="0" smtClean="0">
                <a:effectLst/>
              </a:rPr>
              <a:t>Why is a modification needed?</a:t>
            </a:r>
          </a:p>
          <a:p>
            <a:pPr marL="590550" indent="-533400">
              <a:lnSpc>
                <a:spcPct val="80000"/>
              </a:lnSpc>
            </a:pPr>
            <a:endParaRPr lang="en-US" sz="2400" b="0" dirty="0" smtClean="0">
              <a:effectLst/>
            </a:endParaRPr>
          </a:p>
          <a:p>
            <a:pPr marL="590550" indent="-533400">
              <a:lnSpc>
                <a:spcPct val="80000"/>
              </a:lnSpc>
            </a:pPr>
            <a:r>
              <a:rPr lang="en-US" sz="2400" b="0" dirty="0" smtClean="0">
                <a:effectLst/>
              </a:rPr>
              <a:t>National Survey PO Results (2011)</a:t>
            </a:r>
          </a:p>
          <a:p>
            <a:pPr marL="590550" indent="-533400">
              <a:lnSpc>
                <a:spcPct val="80000"/>
              </a:lnSpc>
            </a:pPr>
            <a:endParaRPr lang="en-US" sz="2400" b="0" dirty="0" smtClean="0">
              <a:effectLst/>
            </a:endParaRPr>
          </a:p>
          <a:p>
            <a:pPr marL="590550" indent="-533400">
              <a:lnSpc>
                <a:spcPct val="80000"/>
              </a:lnSpc>
            </a:pPr>
            <a:r>
              <a:rPr lang="en-US" sz="2400" b="0" dirty="0" smtClean="0">
                <a:effectLst/>
              </a:rPr>
              <a:t>PO Modification Details</a:t>
            </a:r>
          </a:p>
          <a:p>
            <a:pPr marL="590550" indent="-533400">
              <a:lnSpc>
                <a:spcPct val="80000"/>
              </a:lnSpc>
            </a:pPr>
            <a:endParaRPr lang="en-US" sz="2400" b="0" dirty="0" smtClean="0">
              <a:effectLst/>
            </a:endParaRPr>
          </a:p>
          <a:p>
            <a:pPr marL="590550" indent="-533400">
              <a:lnSpc>
                <a:spcPct val="80000"/>
              </a:lnSpc>
            </a:pPr>
            <a:r>
              <a:rPr lang="en-US" sz="2400" b="0" dirty="0" smtClean="0">
                <a:effectLst/>
              </a:rPr>
              <a:t>Mitigation Rule criteria for preservation</a:t>
            </a:r>
          </a:p>
          <a:p>
            <a:pPr marL="590550" indent="-533400">
              <a:lnSpc>
                <a:spcPct val="80000"/>
              </a:lnSpc>
            </a:pPr>
            <a:endParaRPr lang="en-US" sz="2400" b="0" dirty="0" smtClean="0">
              <a:effectLst/>
            </a:endParaRPr>
          </a:p>
          <a:p>
            <a:pPr marL="590550" indent="-533400">
              <a:lnSpc>
                <a:spcPct val="80000"/>
              </a:lnSpc>
            </a:pPr>
            <a:r>
              <a:rPr lang="en-US" sz="2400" b="0" dirty="0" smtClean="0">
                <a:effectLst/>
              </a:rPr>
              <a:t>New PO Methodology</a:t>
            </a:r>
          </a:p>
          <a:p>
            <a:pPr marL="590550" indent="-533400">
              <a:lnSpc>
                <a:spcPct val="80000"/>
              </a:lnSpc>
            </a:pPr>
            <a:endParaRPr lang="en-US" sz="2400" b="0" dirty="0" smtClean="0">
              <a:effectLst/>
            </a:endParaRPr>
          </a:p>
          <a:p>
            <a:pPr marL="590550" indent="-533400">
              <a:lnSpc>
                <a:spcPct val="80000"/>
              </a:lnSpc>
            </a:pPr>
            <a:r>
              <a:rPr lang="en-US" sz="2400" b="0" dirty="0" smtClean="0">
                <a:effectLst/>
              </a:rPr>
              <a:t>Expected Results</a:t>
            </a:r>
          </a:p>
          <a:p>
            <a:pPr marL="590550" indent="-533400">
              <a:lnSpc>
                <a:spcPct val="80000"/>
              </a:lnSpc>
            </a:pPr>
            <a:endParaRPr lang="en-US" sz="2400" b="0" dirty="0" smtClean="0">
              <a:effectLst/>
            </a:endParaRPr>
          </a:p>
          <a:p>
            <a:pPr marL="590550" indent="-533400">
              <a:lnSpc>
                <a:spcPct val="80000"/>
              </a:lnSpc>
            </a:pPr>
            <a:r>
              <a:rPr lang="en-US" sz="2400" b="0" dirty="0" smtClean="0">
                <a:effectLst/>
              </a:rPr>
              <a:t>Questions/Issues Addressed</a:t>
            </a:r>
          </a:p>
          <a:p>
            <a:pPr marL="590550" indent="-533400">
              <a:lnSpc>
                <a:spcPct val="80000"/>
              </a:lnSpc>
            </a:pPr>
            <a:endParaRPr lang="en-US" sz="1800" b="0" dirty="0" smtClean="0">
              <a:effectLst/>
            </a:endParaRPr>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extLst>
      <p:ext uri="{BB962C8B-B14F-4D97-AF65-F5344CB8AC3E}">
        <p14:creationId xmlns:p14="http://schemas.microsoft.com/office/powerpoint/2010/main" val="1665330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Why is a Modification Needed?</a:t>
            </a:r>
            <a:endParaRPr lang="en-US" dirty="0"/>
          </a:p>
        </p:txBody>
      </p:sp>
      <p:sp>
        <p:nvSpPr>
          <p:cNvPr id="3" name="Content Placeholder 2"/>
          <p:cNvSpPr>
            <a:spLocks noGrp="1"/>
          </p:cNvSpPr>
          <p:nvPr>
            <p:ph idx="1"/>
          </p:nvPr>
        </p:nvSpPr>
        <p:spPr>
          <a:xfrm>
            <a:off x="304800" y="838200"/>
            <a:ext cx="8229600" cy="4343400"/>
          </a:xfrm>
        </p:spPr>
        <p:txBody>
          <a:bodyPr/>
          <a:lstStyle/>
          <a:p>
            <a:r>
              <a:rPr lang="en-US" sz="1800" b="0" dirty="0" smtClean="0">
                <a:effectLst/>
              </a:rPr>
              <a:t>Two minor errors in the mitigation ratio checklist documents needed to be corrected. </a:t>
            </a:r>
          </a:p>
          <a:p>
            <a:pPr lvl="1"/>
            <a:r>
              <a:rPr lang="en-US" sz="1400" b="0" dirty="0" smtClean="0">
                <a:effectLst/>
              </a:rPr>
              <a:t>See 12501  Revisions sheet.</a:t>
            </a:r>
          </a:p>
          <a:p>
            <a:endParaRPr lang="en-US" sz="1800" b="0" dirty="0" smtClean="0">
              <a:effectLst/>
            </a:endParaRPr>
          </a:p>
          <a:p>
            <a:r>
              <a:rPr lang="en-US" sz="1800" b="0" dirty="0" smtClean="0">
                <a:effectLst/>
              </a:rPr>
              <a:t>Third, more substantial issue: </a:t>
            </a:r>
            <a:r>
              <a:rPr lang="en-US" sz="1800" dirty="0" smtClean="0"/>
              <a:t>checklist needed to be modified in how it accounts for preservation-only (PO) mitigation.  </a:t>
            </a:r>
          </a:p>
          <a:p>
            <a:endParaRPr lang="en-US" sz="1800" b="0" dirty="0" smtClean="0">
              <a:effectLst/>
            </a:endParaRPr>
          </a:p>
          <a:p>
            <a:pPr lvl="1"/>
            <a:r>
              <a:rPr lang="en-US" b="0" dirty="0" smtClean="0">
                <a:effectLst/>
              </a:rPr>
              <a:t>With prior checklist, using the quantitative BAMI procedure (step 3) could result in a higher ratio for enhancement than for PO (using qualitative step 2).  </a:t>
            </a:r>
          </a:p>
          <a:p>
            <a:endParaRPr lang="en-US" b="0" dirty="0" smtClean="0">
              <a:effectLst/>
            </a:endParaRPr>
          </a:p>
          <a:p>
            <a:pPr lvl="1"/>
            <a:r>
              <a:rPr lang="en-US" b="0" dirty="0" smtClean="0">
                <a:effectLst/>
              </a:rPr>
              <a:t>Ratios for PO were not clear (the prior checklist instructions and examples provided little guidance, especially when buffer was considered).</a:t>
            </a:r>
          </a:p>
          <a:p>
            <a:pPr lvl="1"/>
            <a:endParaRPr lang="en-US" b="0" dirty="0" smtClean="0">
              <a:effectLst/>
            </a:endParaRPr>
          </a:p>
          <a:p>
            <a:pPr lvl="1"/>
            <a:r>
              <a:rPr lang="en-US" b="0" dirty="0" smtClean="0">
                <a:effectLst/>
              </a:rPr>
              <a:t>Prior checklist steps 2 and 3 assessed functional gain vs. loss, but PO mitigation does not result in gain.</a:t>
            </a:r>
          </a:p>
          <a:p>
            <a:pPr lvl="1"/>
            <a:endParaRPr lang="en-US" b="0" dirty="0" smtClean="0">
              <a:effectLst/>
            </a:endParaRPr>
          </a:p>
          <a:p>
            <a:pPr lvl="1"/>
            <a:r>
              <a:rPr lang="en-US" b="0" dirty="0" smtClean="0">
                <a:effectLst/>
              </a:rPr>
              <a:t>Prior PO ratios were lower than those used by districts nationwide (2011 survey).  </a:t>
            </a:r>
          </a:p>
          <a:p>
            <a:pPr lvl="1"/>
            <a:endParaRPr lang="en-US" sz="1400" b="0" dirty="0" smtClean="0">
              <a:effectLst/>
            </a:endParaRPr>
          </a:p>
          <a:p>
            <a:endParaRPr lang="en-US" sz="1600" b="0" dirty="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49</a:t>
            </a:fld>
            <a:endParaRPr lang="en-US" dirty="0"/>
          </a:p>
        </p:txBody>
      </p:sp>
    </p:spTree>
    <p:extLst>
      <p:ext uri="{BB962C8B-B14F-4D97-AF65-F5344CB8AC3E}">
        <p14:creationId xmlns:p14="http://schemas.microsoft.com/office/powerpoint/2010/main" val="401006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71600" y="3581400"/>
            <a:ext cx="914400" cy="831273"/>
          </a:xfrm>
          <a:prstGeom prst="ellipse">
            <a:avLst/>
          </a:prstGeom>
          <a:solidFill>
            <a:schemeClr val="accent3">
              <a:lumMod val="75000"/>
              <a:alpha val="15000"/>
            </a:schemeClr>
          </a:solidFill>
          <a:ln>
            <a:solidFill>
              <a:schemeClr val="accent3">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12501_Page_7.jpg"/>
          <p:cNvPicPr>
            <a:picLocks noChangeAspect="1"/>
          </p:cNvPicPr>
          <p:nvPr/>
        </p:nvPicPr>
        <p:blipFill>
          <a:blip r:embed="rId2" cstate="print"/>
          <a:stretch>
            <a:fillRect/>
          </a:stretch>
        </p:blipFill>
        <p:spPr>
          <a:xfrm>
            <a:off x="914400" y="762000"/>
            <a:ext cx="7010400" cy="5417128"/>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t>Flow Chart</a:t>
            </a:r>
            <a:endParaRPr lang="en-US" dirty="0"/>
          </a:p>
        </p:txBody>
      </p:sp>
      <p:sp>
        <p:nvSpPr>
          <p:cNvPr id="9" name="Oval 8"/>
          <p:cNvSpPr/>
          <p:nvPr/>
        </p:nvSpPr>
        <p:spPr>
          <a:xfrm>
            <a:off x="1524000" y="3505200"/>
            <a:ext cx="914400" cy="9144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Survey PO Results (2011)</a:t>
            </a:r>
            <a:endParaRPr lang="en-US" dirty="0"/>
          </a:p>
        </p:txBody>
      </p:sp>
      <p:sp>
        <p:nvSpPr>
          <p:cNvPr id="3" name="Content Placeholder 2"/>
          <p:cNvSpPr>
            <a:spLocks noGrp="1"/>
          </p:cNvSpPr>
          <p:nvPr>
            <p:ph idx="1"/>
          </p:nvPr>
        </p:nvSpPr>
        <p:spPr/>
        <p:txBody>
          <a:bodyPr/>
          <a:lstStyle/>
          <a:p>
            <a:r>
              <a:rPr lang="en-US" b="0" dirty="0" smtClean="0">
                <a:effectLst/>
              </a:rPr>
              <a:t>MVR: Buffer – 4:1 (4 acres of buffer = 1 bank credit) </a:t>
            </a:r>
          </a:p>
          <a:p>
            <a:r>
              <a:rPr lang="en-US" b="0" dirty="0" smtClean="0">
                <a:effectLst/>
              </a:rPr>
              <a:t>Wilmington: wetland: 5:1, stream: 2.5-5:1</a:t>
            </a:r>
          </a:p>
          <a:p>
            <a:r>
              <a:rPr lang="en-US" b="0" dirty="0" smtClean="0">
                <a:effectLst/>
              </a:rPr>
              <a:t>NWS: 5-10:1 if in combination with other mitigation methods</a:t>
            </a:r>
          </a:p>
          <a:p>
            <a:r>
              <a:rPr lang="en-US" b="0" dirty="0" smtClean="0">
                <a:effectLst/>
              </a:rPr>
              <a:t>MVP: 8:1</a:t>
            </a:r>
          </a:p>
          <a:p>
            <a:r>
              <a:rPr lang="en-US" b="0" dirty="0" smtClean="0">
                <a:effectLst/>
              </a:rPr>
              <a:t>Omaha: 10:1</a:t>
            </a:r>
          </a:p>
          <a:p>
            <a:r>
              <a:rPr lang="en-US" b="0" dirty="0" smtClean="0">
                <a:effectLst/>
              </a:rPr>
              <a:t>Charleston: 10-15:1</a:t>
            </a:r>
          </a:p>
          <a:p>
            <a:r>
              <a:rPr lang="en-US" b="0" dirty="0" smtClean="0">
                <a:effectLst/>
              </a:rPr>
              <a:t>Norfolk: wetland: 10:1, upland buffer preservation: 20-40:1</a:t>
            </a:r>
          </a:p>
          <a:p>
            <a:endParaRPr lang="en-US" b="0" dirty="0" smtClean="0">
              <a:effectLst/>
            </a:endParaRPr>
          </a:p>
          <a:p>
            <a:r>
              <a:rPr lang="en-US" b="0" dirty="0" smtClean="0">
                <a:effectLst/>
              </a:rPr>
              <a:t>SPD (using prior checklist): 6:1 maximum* for PO of WoUS, higher if PO partially or completely uplands</a:t>
            </a:r>
          </a:p>
          <a:p>
            <a:pPr>
              <a:buNone/>
            </a:pPr>
            <a:r>
              <a:rPr lang="en-US" sz="1600" b="0" dirty="0" smtClean="0">
                <a:effectLst/>
              </a:rPr>
              <a:t>                * +5 from step 2, +1 for net loss (not including other adjustments which vary)</a:t>
            </a:r>
          </a:p>
          <a:p>
            <a:endParaRPr lang="en-US" dirty="0"/>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50</a:t>
            </a:fld>
            <a:endParaRPr lang="en-US" dirty="0"/>
          </a:p>
        </p:txBody>
      </p:sp>
    </p:spTree>
    <p:extLst>
      <p:ext uri="{BB962C8B-B14F-4D97-AF65-F5344CB8AC3E}">
        <p14:creationId xmlns:p14="http://schemas.microsoft.com/office/powerpoint/2010/main" val="1475650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Preservation-Only Modification</a:t>
            </a:r>
            <a:endParaRPr lang="en-US" dirty="0"/>
          </a:p>
        </p:txBody>
      </p:sp>
      <p:sp>
        <p:nvSpPr>
          <p:cNvPr id="3" name="Content Placeholder 2"/>
          <p:cNvSpPr>
            <a:spLocks noGrp="1"/>
          </p:cNvSpPr>
          <p:nvPr>
            <p:ph idx="1"/>
          </p:nvPr>
        </p:nvSpPr>
        <p:spPr>
          <a:xfrm>
            <a:off x="381000" y="1219200"/>
            <a:ext cx="8229600" cy="3886200"/>
          </a:xfrm>
        </p:spPr>
        <p:txBody>
          <a:bodyPr/>
          <a:lstStyle/>
          <a:p>
            <a:r>
              <a:rPr lang="en-US" sz="2400" b="0" dirty="0" smtClean="0">
                <a:effectLst/>
              </a:rPr>
              <a:t>New range for PO (baseline ratio): 5-20+</a:t>
            </a:r>
          </a:p>
          <a:p>
            <a:endParaRPr lang="en-US" sz="2400" b="0" dirty="0" smtClean="0">
              <a:effectLst/>
            </a:endParaRPr>
          </a:p>
          <a:p>
            <a:r>
              <a:rPr lang="en-US" sz="2400" b="0" dirty="0" smtClean="0">
                <a:effectLst/>
              </a:rPr>
              <a:t>Justification: </a:t>
            </a:r>
          </a:p>
          <a:p>
            <a:pPr lvl="1"/>
            <a:r>
              <a:rPr lang="en-US" sz="1800" b="0" dirty="0" smtClean="0">
                <a:effectLst/>
              </a:rPr>
              <a:t>The mitigation ratios average is approximately 10:1 (20:1 was used for Norfolk as the maximum of 40:1 was deemed an outlier).  </a:t>
            </a:r>
          </a:p>
          <a:p>
            <a:pPr lvl="1"/>
            <a:r>
              <a:rPr lang="en-US" sz="1800" b="0" dirty="0" smtClean="0">
                <a:effectLst/>
              </a:rPr>
              <a:t>As a result, most compensatory mitigation ratios for preservation associated with aquatic resources with moderate functions and services are expected to be distributed around 10:1, but could range from 5-20+:1 when compensating for aquatic areas with relatively low functions (5:1) and for areas with relatively high functions (20+:1). </a:t>
            </a:r>
          </a:p>
          <a:p>
            <a:pPr lvl="1"/>
            <a:endParaRPr lang="en-US" sz="1200" b="0" dirty="0" smtClean="0">
              <a:effectLst/>
            </a:endParaRPr>
          </a:p>
          <a:p>
            <a:r>
              <a:rPr lang="en-US" sz="2400" b="0" dirty="0" smtClean="0">
                <a:effectLst/>
              </a:rPr>
              <a:t>New methodology: added </a:t>
            </a:r>
            <a:r>
              <a:rPr lang="en-US" sz="2400" dirty="0" smtClean="0"/>
              <a:t>new steps </a:t>
            </a:r>
            <a:r>
              <a:rPr lang="en-US" sz="2400" b="0" dirty="0" smtClean="0">
                <a:effectLst/>
              </a:rPr>
              <a:t>(2.c and 3) using mitigation rule criteria for preservation at 33 CFR Part 332.3(h)(1) to determine ratio adjustment for PO mitigation.</a:t>
            </a:r>
          </a:p>
          <a:p>
            <a:endParaRPr lang="en-US" b="0" dirty="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51</a:t>
            </a:fld>
            <a:endParaRPr lang="en-US" dirty="0"/>
          </a:p>
        </p:txBody>
      </p:sp>
    </p:spTree>
    <p:extLst>
      <p:ext uri="{BB962C8B-B14F-4D97-AF65-F5344CB8AC3E}">
        <p14:creationId xmlns:p14="http://schemas.microsoft.com/office/powerpoint/2010/main" val="2991113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Mitigation Rule </a:t>
            </a:r>
            <a:r>
              <a:rPr lang="en-US" sz="3200" dirty="0"/>
              <a:t>preservation criteria </a:t>
            </a:r>
            <a:endParaRPr lang="en-US" sz="3200" dirty="0" smtClean="0"/>
          </a:p>
        </p:txBody>
      </p:sp>
      <p:sp>
        <p:nvSpPr>
          <p:cNvPr id="3" name="Content Placeholder 2"/>
          <p:cNvSpPr>
            <a:spLocks noGrp="1"/>
          </p:cNvSpPr>
          <p:nvPr>
            <p:ph idx="1"/>
          </p:nvPr>
        </p:nvSpPr>
        <p:spPr>
          <a:xfrm>
            <a:off x="457200" y="1295400"/>
            <a:ext cx="7239000" cy="3810000"/>
          </a:xfrm>
        </p:spPr>
        <p:txBody>
          <a:bodyPr/>
          <a:lstStyle/>
          <a:p>
            <a:r>
              <a:rPr lang="en-US" dirty="0" smtClean="0"/>
              <a:t>Combine (similar):</a:t>
            </a:r>
          </a:p>
          <a:p>
            <a:pPr lvl="1"/>
            <a:r>
              <a:rPr lang="en-US" sz="2000" b="0" dirty="0" smtClean="0">
                <a:effectLst/>
              </a:rPr>
              <a:t>(i) The resources to be preserved provide important physical, chemical, or biological functions for the watershed; </a:t>
            </a:r>
          </a:p>
          <a:p>
            <a:endParaRPr lang="en-US" sz="1800" b="0" dirty="0" smtClean="0">
              <a:effectLst/>
            </a:endParaRPr>
          </a:p>
          <a:p>
            <a:pPr lvl="1"/>
            <a:r>
              <a:rPr lang="en-US" sz="2000" b="0" dirty="0" smtClean="0">
                <a:effectLst/>
              </a:rPr>
              <a:t>(ii) The resources to be preserved contribute significantly to the ecological sustainability of the watershed. In determining the contribution of those resources to the ecological sustainability of the watershed, the district engineer must use appropriate quantitative assessment tools, where available; </a:t>
            </a:r>
          </a:p>
          <a:p>
            <a:endParaRPr lang="en-US" b="0" dirty="0" smtClean="0">
              <a:effectLst/>
            </a:endParaRPr>
          </a:p>
          <a:p>
            <a:r>
              <a:rPr lang="en-US" b="0" dirty="0" smtClean="0">
                <a:effectLst/>
              </a:rPr>
              <a:t>(iii) Preservation is determined by the district engineer to be appropriate and practicable: </a:t>
            </a:r>
            <a:r>
              <a:rPr lang="en-US" dirty="0" smtClean="0"/>
              <a:t>N/A (not quantifiable)</a:t>
            </a:r>
          </a:p>
          <a:p>
            <a:endParaRPr lang="en-US" sz="1400" b="0" dirty="0" smtClean="0">
              <a:effectLst/>
            </a:endParaRPr>
          </a:p>
          <a:p>
            <a:endParaRPr lang="en-US" sz="1400" b="0" dirty="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52</a:t>
            </a:fld>
            <a:endParaRPr lang="en-US" dirty="0"/>
          </a:p>
        </p:txBody>
      </p:sp>
    </p:spTree>
    <p:extLst>
      <p:ext uri="{BB962C8B-B14F-4D97-AF65-F5344CB8AC3E}">
        <p14:creationId xmlns:p14="http://schemas.microsoft.com/office/powerpoint/2010/main" val="573798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Mitigation Rule </a:t>
            </a:r>
            <a:r>
              <a:rPr lang="en-US" sz="2800" dirty="0"/>
              <a:t>preservation criteria </a:t>
            </a:r>
            <a:r>
              <a:rPr lang="en-US" sz="2000" b="0" dirty="0" smtClean="0"/>
              <a:t>(continued)</a:t>
            </a:r>
            <a:endParaRPr lang="en-US" sz="1400" b="0" dirty="0" smtClean="0"/>
          </a:p>
        </p:txBody>
      </p:sp>
      <p:sp>
        <p:nvSpPr>
          <p:cNvPr id="3" name="Content Placeholder 2"/>
          <p:cNvSpPr>
            <a:spLocks noGrp="1"/>
          </p:cNvSpPr>
          <p:nvPr>
            <p:ph idx="1"/>
          </p:nvPr>
        </p:nvSpPr>
        <p:spPr>
          <a:xfrm>
            <a:off x="457200" y="1524000"/>
            <a:ext cx="7696200" cy="3352800"/>
          </a:xfrm>
        </p:spPr>
        <p:txBody>
          <a:bodyPr/>
          <a:lstStyle/>
          <a:p>
            <a:r>
              <a:rPr lang="en-US" b="0" dirty="0" smtClean="0">
                <a:effectLst/>
              </a:rPr>
              <a:t>(iv) The resources are under threat of destruction or adverse modifications; and extent of threat:</a:t>
            </a:r>
          </a:p>
          <a:p>
            <a:endParaRPr lang="en-US" b="0" dirty="0" smtClean="0">
              <a:effectLst/>
            </a:endParaRPr>
          </a:p>
          <a:p>
            <a:r>
              <a:rPr lang="en-US" b="0" dirty="0" smtClean="0">
                <a:effectLst/>
              </a:rPr>
              <a:t>(v) The preserved site will be permanently protected through an appropriate real estate or other legal instrument (e.g., easement, title transfer to state resource agency or land trust).</a:t>
            </a:r>
          </a:p>
          <a:p>
            <a:endParaRPr lang="en-US" b="0" dirty="0" smtClean="0">
              <a:effectLst/>
            </a:endParaRPr>
          </a:p>
          <a:p>
            <a:r>
              <a:rPr lang="en-US" dirty="0" smtClean="0"/>
              <a:t>Assumption</a:t>
            </a:r>
            <a:r>
              <a:rPr lang="en-US" b="0" dirty="0" smtClean="0">
                <a:effectLst/>
              </a:rPr>
              <a:t>: PO sites must meet MR criteria, but there is a </a:t>
            </a:r>
            <a:r>
              <a:rPr lang="en-US" dirty="0" smtClean="0"/>
              <a:t>range</a:t>
            </a:r>
            <a:r>
              <a:rPr lang="en-US" b="0" dirty="0" smtClean="0">
                <a:effectLst/>
              </a:rPr>
              <a:t> of how well criteria are met (i.e.: would PO site provide somewhat important functions (low end of range), moderately important functions, or very important functions? )</a:t>
            </a:r>
          </a:p>
          <a:p>
            <a:endParaRPr lang="en-US" b="0" dirty="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53</a:t>
            </a:fld>
            <a:endParaRPr lang="en-US" dirty="0"/>
          </a:p>
        </p:txBody>
      </p:sp>
    </p:spTree>
    <p:extLst>
      <p:ext uri="{BB962C8B-B14F-4D97-AF65-F5344CB8AC3E}">
        <p14:creationId xmlns:p14="http://schemas.microsoft.com/office/powerpoint/2010/main" val="1048993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New PO Methodology</a:t>
            </a:r>
            <a:endParaRPr lang="en-US" dirty="0"/>
          </a:p>
        </p:txBody>
      </p:sp>
      <p:sp>
        <p:nvSpPr>
          <p:cNvPr id="3" name="Content Placeholder 2"/>
          <p:cNvSpPr>
            <a:spLocks noGrp="1"/>
          </p:cNvSpPr>
          <p:nvPr>
            <p:ph idx="1"/>
          </p:nvPr>
        </p:nvSpPr>
        <p:spPr>
          <a:xfrm>
            <a:off x="457200" y="990600"/>
            <a:ext cx="7620000" cy="3962400"/>
          </a:xfrm>
        </p:spPr>
        <p:txBody>
          <a:bodyPr/>
          <a:lstStyle/>
          <a:p>
            <a:pPr>
              <a:buFont typeface="+mj-lt"/>
              <a:buAutoNum type="arabicParenR"/>
            </a:pPr>
            <a:r>
              <a:rPr lang="en-US" sz="1800" b="0" dirty="0" smtClean="0">
                <a:effectLst/>
              </a:rPr>
              <a:t>Starting ratio for PO will be 1:1, 3:1, or 5:1 (this is important to ensure PO ratios end up being high enough to match the target range):</a:t>
            </a:r>
          </a:p>
          <a:p>
            <a:pPr marL="914400" lvl="2" indent="0">
              <a:buNone/>
            </a:pPr>
            <a:r>
              <a:rPr lang="en-US" sz="1600" b="0" dirty="0" smtClean="0">
                <a:effectLst/>
              </a:rPr>
              <a:t>Depends on expected functional loss at impact site (1:1 low; 3:1 Moderate; 5:1 high)</a:t>
            </a:r>
          </a:p>
          <a:p>
            <a:pPr>
              <a:buFont typeface="+mj-lt"/>
              <a:buAutoNum type="arabicParenR"/>
            </a:pPr>
            <a:endParaRPr lang="en-US" sz="1800" b="0" dirty="0" smtClean="0">
              <a:effectLst/>
            </a:endParaRPr>
          </a:p>
          <a:p>
            <a:pPr>
              <a:buFont typeface="+mj-lt"/>
              <a:buAutoNum type="arabicParenR"/>
            </a:pPr>
            <a:r>
              <a:rPr lang="en-US" sz="1800" b="0" dirty="0" smtClean="0">
                <a:effectLst/>
              </a:rPr>
              <a:t>Criteria i and ii (functions): Describe existing functions by requiring FCAM where available (otherwise make qualitative determination using table)(note: these are all within a range of high functional scores):</a:t>
            </a:r>
          </a:p>
          <a:p>
            <a:pPr lvl="2"/>
            <a:endParaRPr lang="en-US" b="0" dirty="0" smtClean="0">
              <a:effectLst/>
            </a:endParaRPr>
          </a:p>
          <a:p>
            <a:pPr lvl="2">
              <a:buNone/>
            </a:pPr>
            <a:r>
              <a:rPr lang="en-US" sz="1600" b="0" dirty="0" smtClean="0">
                <a:effectLst/>
              </a:rPr>
              <a:t>Low end of range (&gt;75% of reference standard FCAM score) (+5)</a:t>
            </a:r>
          </a:p>
          <a:p>
            <a:pPr lvl="2">
              <a:buNone/>
            </a:pPr>
            <a:r>
              <a:rPr lang="en-US" sz="1600" b="0" dirty="0" smtClean="0">
                <a:effectLst/>
              </a:rPr>
              <a:t>Medium part of range (&gt;85%) (+3)</a:t>
            </a:r>
          </a:p>
          <a:p>
            <a:pPr lvl="2">
              <a:buNone/>
            </a:pPr>
            <a:r>
              <a:rPr lang="en-US" sz="1600" b="0" dirty="0" smtClean="0">
                <a:effectLst/>
              </a:rPr>
              <a:t>High end of range (&gt;95%) (+1)</a:t>
            </a:r>
          </a:p>
          <a:p>
            <a:pPr lvl="2">
              <a:buNone/>
            </a:pPr>
            <a:endParaRPr lang="en-US" b="0" dirty="0" smtClean="0">
              <a:effectLst/>
            </a:endParaRPr>
          </a:p>
          <a:p>
            <a:pPr lvl="2">
              <a:buNone/>
            </a:pPr>
            <a:r>
              <a:rPr lang="en-US" b="0" dirty="0" smtClean="0">
                <a:effectLst/>
              </a:rPr>
              <a:t>*Assumption: waters of the U.S. and riparian buffer can fall into any category, but upland buffer (which by definition can’t have an FCAM score) should always assumed to be in low part of the range. </a:t>
            </a: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54</a:t>
            </a:fld>
            <a:endParaRPr lang="en-US" dirty="0"/>
          </a:p>
        </p:txBody>
      </p:sp>
    </p:spTree>
    <p:extLst>
      <p:ext uri="{BB962C8B-B14F-4D97-AF65-F5344CB8AC3E}">
        <p14:creationId xmlns:p14="http://schemas.microsoft.com/office/powerpoint/2010/main" val="3329641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New PO Methodology </a:t>
            </a:r>
            <a:r>
              <a:rPr lang="en-US" sz="2400" b="0" dirty="0" smtClean="0"/>
              <a:t>(continued)</a:t>
            </a:r>
            <a:endParaRPr lang="en-US" b="0" dirty="0"/>
          </a:p>
        </p:txBody>
      </p:sp>
      <p:sp>
        <p:nvSpPr>
          <p:cNvPr id="3" name="Content Placeholder 2"/>
          <p:cNvSpPr>
            <a:spLocks noGrp="1"/>
          </p:cNvSpPr>
          <p:nvPr>
            <p:ph idx="1"/>
          </p:nvPr>
        </p:nvSpPr>
        <p:spPr>
          <a:xfrm>
            <a:off x="685800" y="1295400"/>
            <a:ext cx="7086600" cy="2362200"/>
          </a:xfrm>
        </p:spPr>
        <p:txBody>
          <a:bodyPr/>
          <a:lstStyle/>
          <a:p>
            <a:pPr>
              <a:buFont typeface="+mj-lt"/>
              <a:buAutoNum type="arabicParenR" startAt="3"/>
            </a:pPr>
            <a:r>
              <a:rPr lang="en-US" sz="2400" b="0" dirty="0" smtClean="0">
                <a:effectLst/>
              </a:rPr>
              <a:t>Criteria (iv): level of threat:</a:t>
            </a:r>
          </a:p>
          <a:p>
            <a:pPr lvl="2">
              <a:buNone/>
            </a:pPr>
            <a:r>
              <a:rPr lang="en-US" sz="2000" b="0" dirty="0" smtClean="0">
                <a:effectLst/>
              </a:rPr>
              <a:t>Low (+5) (increasing/continuing trend of development in watershed)</a:t>
            </a:r>
          </a:p>
          <a:p>
            <a:pPr lvl="2">
              <a:buNone/>
            </a:pPr>
            <a:r>
              <a:rPr lang="en-US" sz="2000" b="0" dirty="0" smtClean="0">
                <a:effectLst/>
              </a:rPr>
              <a:t>Medium (+3) (site shown as developed in specific/general plan)</a:t>
            </a:r>
          </a:p>
          <a:p>
            <a:pPr lvl="2">
              <a:buNone/>
            </a:pPr>
            <a:r>
              <a:rPr lang="en-US" sz="2000" b="0" dirty="0" smtClean="0">
                <a:effectLst/>
              </a:rPr>
              <a:t>High (+1) (development entitlements/permits in place)</a:t>
            </a:r>
          </a:p>
          <a:p>
            <a:endParaRPr lang="en-US" sz="1400" b="0" dirty="0" smtClean="0">
              <a:effectLst/>
            </a:endParaRPr>
          </a:p>
          <a:p>
            <a:pPr>
              <a:buFont typeface="+mj-lt"/>
              <a:buAutoNum type="arabicParenR" startAt="4"/>
            </a:pPr>
            <a:r>
              <a:rPr lang="en-US" sz="2400" b="0" dirty="0" smtClean="0">
                <a:effectLst/>
              </a:rPr>
              <a:t>Criteria (v): “degrees” of long-term protection:</a:t>
            </a:r>
          </a:p>
          <a:p>
            <a:pPr lvl="1"/>
            <a:r>
              <a:rPr lang="en-US" sz="2000" b="0" dirty="0" smtClean="0">
                <a:effectLst/>
              </a:rPr>
              <a:t>Low (management plan) (+5)</a:t>
            </a:r>
          </a:p>
          <a:p>
            <a:pPr lvl="1"/>
            <a:r>
              <a:rPr lang="en-US" sz="2000" b="0" dirty="0" smtClean="0">
                <a:effectLst/>
              </a:rPr>
              <a:t>Medium (restrictive covenant/deed restriction) (+3)</a:t>
            </a:r>
          </a:p>
          <a:p>
            <a:pPr lvl="1"/>
            <a:r>
              <a:rPr lang="en-US" sz="2000" b="0" dirty="0" smtClean="0">
                <a:effectLst/>
              </a:rPr>
              <a:t>High (conservation easement) (+1)</a:t>
            </a:r>
          </a:p>
          <a:p>
            <a:endParaRPr lang="en-US" sz="1000" b="0" dirty="0" smtClean="0">
              <a:effectLst/>
            </a:endParaRPr>
          </a:p>
          <a:p>
            <a:endParaRPr lang="en-US" sz="1600" b="0" dirty="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55</a:t>
            </a:fld>
            <a:endParaRPr lang="en-US" dirty="0"/>
          </a:p>
        </p:txBody>
      </p:sp>
    </p:spTree>
    <p:extLst>
      <p:ext uri="{BB962C8B-B14F-4D97-AF65-F5344CB8AC3E}">
        <p14:creationId xmlns:p14="http://schemas.microsoft.com/office/powerpoint/2010/main" val="3236545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Results</a:t>
            </a:r>
            <a:endParaRPr lang="en-US" dirty="0"/>
          </a:p>
        </p:txBody>
      </p:sp>
      <p:sp>
        <p:nvSpPr>
          <p:cNvPr id="3" name="Content Placeholder 2"/>
          <p:cNvSpPr>
            <a:spLocks noGrp="1"/>
          </p:cNvSpPr>
          <p:nvPr>
            <p:ph idx="1"/>
          </p:nvPr>
        </p:nvSpPr>
        <p:spPr/>
        <p:txBody>
          <a:bodyPr/>
          <a:lstStyle/>
          <a:p>
            <a:r>
              <a:rPr lang="en-US" sz="2400" b="0" dirty="0" smtClean="0">
                <a:effectLst/>
              </a:rPr>
              <a:t>Checklist scenarios produced range in final ratio of +6 to +18</a:t>
            </a:r>
          </a:p>
          <a:p>
            <a:endParaRPr lang="en-US" sz="2400" b="0" dirty="0" smtClean="0">
              <a:effectLst/>
            </a:endParaRPr>
          </a:p>
          <a:p>
            <a:r>
              <a:rPr lang="en-US" sz="2400" b="0" dirty="0" smtClean="0">
                <a:effectLst/>
              </a:rPr>
              <a:t>Average final ratio: +12 for PO mitigation (for scenarios)</a:t>
            </a:r>
          </a:p>
          <a:p>
            <a:endParaRPr lang="en-US" sz="2400" b="0" dirty="0" smtClean="0">
              <a:effectLst/>
            </a:endParaRPr>
          </a:p>
          <a:p>
            <a:r>
              <a:rPr lang="en-US" sz="2400" b="0" dirty="0" smtClean="0">
                <a:effectLst/>
              </a:rPr>
              <a:t>+26 in worst case: maximum PO criteria adjustments, PO of upland stream buffer, impact to vernal pool, mitigation outside impact watershed.  Note: this scenario is unlikely.</a:t>
            </a:r>
          </a:p>
          <a:p>
            <a:endParaRPr lang="en-US" dirty="0"/>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56</a:t>
            </a:fld>
            <a:endParaRPr lang="en-US" dirty="0"/>
          </a:p>
        </p:txBody>
      </p:sp>
    </p:spTree>
    <p:extLst>
      <p:ext uri="{BB962C8B-B14F-4D97-AF65-F5344CB8AC3E}">
        <p14:creationId xmlns:p14="http://schemas.microsoft.com/office/powerpoint/2010/main" val="820154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Questions/Issues Addressed</a:t>
            </a:r>
            <a:endParaRPr lang="en-US" dirty="0"/>
          </a:p>
        </p:txBody>
      </p:sp>
      <p:sp>
        <p:nvSpPr>
          <p:cNvPr id="3" name="Content Placeholder 2"/>
          <p:cNvSpPr>
            <a:spLocks noGrp="1"/>
          </p:cNvSpPr>
          <p:nvPr>
            <p:ph idx="1"/>
          </p:nvPr>
        </p:nvSpPr>
        <p:spPr>
          <a:xfrm>
            <a:off x="457200" y="914400"/>
            <a:ext cx="7772400" cy="3048000"/>
          </a:xfrm>
        </p:spPr>
        <p:txBody>
          <a:bodyPr/>
          <a:lstStyle/>
          <a:p>
            <a:r>
              <a:rPr lang="en-US" sz="2800" b="0" dirty="0" smtClean="0">
                <a:effectLst/>
              </a:rPr>
              <a:t>Why +1, 3 or 5?</a:t>
            </a:r>
          </a:p>
          <a:p>
            <a:pPr lvl="1"/>
            <a:r>
              <a:rPr lang="en-US" sz="2000" b="0" dirty="0" smtClean="0">
                <a:effectLst/>
              </a:rPr>
              <a:t>Tried criteria adjustments of 0, 2.5, 5 and 1, 3, 5 and 2, 4, 6.  </a:t>
            </a:r>
          </a:p>
          <a:p>
            <a:pPr lvl="1"/>
            <a:endParaRPr lang="en-US" sz="2000" b="0" dirty="0" smtClean="0">
              <a:effectLst/>
            </a:endParaRPr>
          </a:p>
          <a:p>
            <a:pPr lvl="1"/>
            <a:r>
              <a:rPr lang="en-US" sz="2000" b="0" dirty="0" smtClean="0">
                <a:effectLst/>
              </a:rPr>
              <a:t>0, 2.5, 5 gave results for PO (2:1 for vernal pool preservation) less than ratios using current checklist.  </a:t>
            </a:r>
          </a:p>
          <a:p>
            <a:pPr lvl="1"/>
            <a:endParaRPr lang="en-US" sz="2000" b="0" dirty="0" smtClean="0">
              <a:effectLst/>
            </a:endParaRPr>
          </a:p>
          <a:p>
            <a:pPr lvl="1"/>
            <a:r>
              <a:rPr lang="en-US" sz="2000" b="0" dirty="0" smtClean="0">
                <a:effectLst/>
              </a:rPr>
              <a:t>1, 3, 5 fit target range.  </a:t>
            </a:r>
          </a:p>
          <a:p>
            <a:pPr lvl="1"/>
            <a:endParaRPr lang="en-US" sz="2000" b="0" dirty="0" smtClean="0">
              <a:effectLst/>
            </a:endParaRPr>
          </a:p>
          <a:p>
            <a:pPr lvl="1"/>
            <a:r>
              <a:rPr lang="en-US" sz="2000" b="0" dirty="0" smtClean="0">
                <a:effectLst/>
              </a:rPr>
              <a:t>2, 4, 6 resulted in ratios that were too high.  </a:t>
            </a:r>
          </a:p>
          <a:p>
            <a:endParaRPr lang="en-US" sz="1200" b="0" dirty="0" smtClean="0">
              <a:effectLst/>
            </a:endParaRPr>
          </a:p>
          <a:p>
            <a:r>
              <a:rPr lang="en-US" sz="2800" b="0" dirty="0" smtClean="0">
                <a:effectLst/>
              </a:rPr>
              <a:t>Why not just extend the range for step 2?</a:t>
            </a:r>
          </a:p>
          <a:p>
            <a:pPr lvl="1"/>
            <a:r>
              <a:rPr lang="en-US" sz="2000" b="0" dirty="0" smtClean="0">
                <a:effectLst/>
              </a:rPr>
              <a:t>Step 2 (and 3) assess functional gain and loss, PO mitigation does not result in a gain.  Therefore, it is confusing for PMs to try to apply PO to this step.</a:t>
            </a:r>
          </a:p>
          <a:p>
            <a:pPr marL="0" indent="0">
              <a:buNone/>
            </a:pPr>
            <a:endParaRPr lang="en-US" sz="1000" b="0" dirty="0" smtClean="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57</a:t>
            </a:fld>
            <a:endParaRPr lang="en-US" dirty="0"/>
          </a:p>
        </p:txBody>
      </p:sp>
    </p:spTree>
    <p:extLst>
      <p:ext uri="{BB962C8B-B14F-4D97-AF65-F5344CB8AC3E}">
        <p14:creationId xmlns:p14="http://schemas.microsoft.com/office/powerpoint/2010/main" val="3783685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Questions/Issues Addressed </a:t>
            </a:r>
            <a:r>
              <a:rPr lang="en-US" sz="2400" b="0" dirty="0" smtClean="0"/>
              <a:t>(continued)</a:t>
            </a:r>
            <a:endParaRPr lang="en-US" sz="2400" b="0" dirty="0"/>
          </a:p>
        </p:txBody>
      </p:sp>
      <p:sp>
        <p:nvSpPr>
          <p:cNvPr id="3" name="Content Placeholder 2"/>
          <p:cNvSpPr>
            <a:spLocks noGrp="1"/>
          </p:cNvSpPr>
          <p:nvPr>
            <p:ph idx="1"/>
          </p:nvPr>
        </p:nvSpPr>
        <p:spPr>
          <a:xfrm>
            <a:off x="457200" y="914400"/>
            <a:ext cx="7696200" cy="4495800"/>
          </a:xfrm>
        </p:spPr>
        <p:txBody>
          <a:bodyPr/>
          <a:lstStyle/>
          <a:p>
            <a:r>
              <a:rPr lang="en-US" b="0" dirty="0" smtClean="0">
                <a:effectLst/>
              </a:rPr>
              <a:t>Does this address only PRM?</a:t>
            </a:r>
          </a:p>
          <a:p>
            <a:pPr lvl="1"/>
            <a:r>
              <a:rPr lang="en-US" b="0" dirty="0" smtClean="0">
                <a:effectLst/>
              </a:rPr>
              <a:t>No, it would also apply to PO credits provided by a bank/ILF.</a:t>
            </a:r>
          </a:p>
          <a:p>
            <a:pPr lvl="1"/>
            <a:endParaRPr lang="en-US" sz="1050" b="0" dirty="0" smtClean="0">
              <a:effectLst/>
            </a:endParaRPr>
          </a:p>
          <a:p>
            <a:r>
              <a:rPr lang="en-US" b="0" dirty="0" smtClean="0">
                <a:effectLst/>
              </a:rPr>
              <a:t>Why do we need this?</a:t>
            </a:r>
          </a:p>
          <a:p>
            <a:endParaRPr lang="en-US" sz="500" b="0" dirty="0" smtClean="0">
              <a:effectLst/>
            </a:endParaRPr>
          </a:p>
          <a:p>
            <a:pPr lvl="1"/>
            <a:r>
              <a:rPr lang="en-US" b="0" dirty="0" smtClean="0">
                <a:effectLst/>
              </a:rPr>
              <a:t>The Mitigation Rule explicitly allows for preservation only (although it encourages preservation in conjunction with other types).</a:t>
            </a:r>
          </a:p>
          <a:p>
            <a:pPr lvl="1"/>
            <a:endParaRPr lang="en-US" b="0" dirty="0" smtClean="0">
              <a:effectLst/>
            </a:endParaRPr>
          </a:p>
          <a:p>
            <a:pPr lvl="1"/>
            <a:r>
              <a:rPr lang="en-US" b="0" dirty="0" smtClean="0">
                <a:effectLst/>
              </a:rPr>
              <a:t>Preservation of buffers is allowable under Mitigation Rule.</a:t>
            </a:r>
          </a:p>
          <a:p>
            <a:pPr lvl="1"/>
            <a:endParaRPr lang="en-US" b="0" dirty="0" smtClean="0">
              <a:effectLst/>
            </a:endParaRPr>
          </a:p>
          <a:p>
            <a:pPr lvl="1"/>
            <a:r>
              <a:rPr lang="en-US" b="0" dirty="0" smtClean="0">
                <a:effectLst/>
              </a:rPr>
              <a:t>Preservation is commonly part of mitigation plans for aquatic resources or buffers abutting/adjacent to sites undergoing more active mitigation (enhancement, </a:t>
            </a:r>
          </a:p>
          <a:p>
            <a:pPr lvl="1">
              <a:buNone/>
            </a:pPr>
            <a:r>
              <a:rPr lang="en-US" b="0" dirty="0" smtClean="0">
                <a:effectLst/>
              </a:rPr>
              <a:t>	restoration, etc.)</a:t>
            </a:r>
          </a:p>
          <a:p>
            <a:pPr lvl="1"/>
            <a:endParaRPr lang="en-US" b="0" dirty="0" smtClean="0">
              <a:effectLst/>
            </a:endParaRPr>
          </a:p>
          <a:p>
            <a:pPr lvl="1"/>
            <a:r>
              <a:rPr lang="en-US" b="0" dirty="0" smtClean="0">
                <a:effectLst/>
              </a:rPr>
              <a:t>This doesn’t affect the decision on whether PO is acceptable for a given project</a:t>
            </a:r>
          </a:p>
          <a:p>
            <a:pPr lvl="1"/>
            <a:endParaRPr lang="en-US" sz="1400" b="0" dirty="0">
              <a:effectLst/>
            </a:endParaRPr>
          </a:p>
        </p:txBody>
      </p:sp>
      <p:sp>
        <p:nvSpPr>
          <p:cNvPr id="4" name="Slide Number Placeholder 3"/>
          <p:cNvSpPr>
            <a:spLocks noGrp="1"/>
          </p:cNvSpPr>
          <p:nvPr>
            <p:ph type="sldNum" sz="quarter" idx="10"/>
          </p:nvPr>
        </p:nvSpPr>
        <p:spPr/>
        <p:txBody>
          <a:bodyPr/>
          <a:lstStyle/>
          <a:p>
            <a:pPr>
              <a:defRPr/>
            </a:pPr>
            <a:fld id="{9113E7A7-BFF7-469C-97DE-60E0D5232B82}" type="slidenum">
              <a:rPr lang="en-US" smtClean="0"/>
              <a:pPr>
                <a:defRPr/>
              </a:pPr>
              <a:t>58</a:t>
            </a:fld>
            <a:endParaRPr lang="en-US" dirty="0"/>
          </a:p>
        </p:txBody>
      </p:sp>
    </p:spTree>
    <p:extLst>
      <p:ext uri="{BB962C8B-B14F-4D97-AF65-F5344CB8AC3E}">
        <p14:creationId xmlns:p14="http://schemas.microsoft.com/office/powerpoint/2010/main" val="1123801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59</a:t>
            </a:fld>
            <a:endParaRPr lang="en-US" dirty="0"/>
          </a:p>
        </p:txBody>
      </p:sp>
      <p:sp>
        <p:nvSpPr>
          <p:cNvPr id="159746" name="Rectangle 2"/>
          <p:cNvSpPr>
            <a:spLocks noGrp="1" noChangeArrowheads="1"/>
          </p:cNvSpPr>
          <p:nvPr>
            <p:ph type="title"/>
          </p:nvPr>
        </p:nvSpPr>
        <p:spPr/>
        <p:txBody>
          <a:bodyPr/>
          <a:lstStyle/>
          <a:p>
            <a:r>
              <a:rPr lang="en-US" dirty="0" smtClean="0"/>
              <a:t>POC’s (PDT)</a:t>
            </a:r>
            <a:endParaRPr lang="en-US" dirty="0"/>
          </a:p>
        </p:txBody>
      </p:sp>
      <p:sp>
        <p:nvSpPr>
          <p:cNvPr id="159747" name="Rectangle 3"/>
          <p:cNvSpPr>
            <a:spLocks noGrp="1" noChangeArrowheads="1"/>
          </p:cNvSpPr>
          <p:nvPr>
            <p:ph type="body" idx="1"/>
          </p:nvPr>
        </p:nvSpPr>
        <p:spPr>
          <a:xfrm>
            <a:off x="381000" y="1066800"/>
            <a:ext cx="8229600" cy="4876800"/>
          </a:xfrm>
        </p:spPr>
        <p:txBody>
          <a:bodyPr/>
          <a:lstStyle/>
          <a:p>
            <a:pPr marL="609600" indent="-609600">
              <a:lnSpc>
                <a:spcPct val="80000"/>
              </a:lnSpc>
            </a:pPr>
            <a:endParaRPr lang="en-US" sz="1200" dirty="0" smtClean="0"/>
          </a:p>
          <a:p>
            <a:pPr marL="590550" indent="-533400">
              <a:lnSpc>
                <a:spcPct val="80000"/>
              </a:lnSpc>
            </a:pPr>
            <a:endParaRPr lang="en-US" sz="1800" dirty="0" smtClean="0"/>
          </a:p>
          <a:p>
            <a:pPr marL="590550" indent="-533400">
              <a:lnSpc>
                <a:spcPct val="80000"/>
              </a:lnSpc>
            </a:pPr>
            <a:r>
              <a:rPr lang="en-US" sz="1800" dirty="0"/>
              <a:t>SPL: Dan Swenson (PDT lead)</a:t>
            </a:r>
          </a:p>
          <a:p>
            <a:pPr marL="590550" indent="-533400">
              <a:lnSpc>
                <a:spcPct val="80000"/>
              </a:lnSpc>
            </a:pPr>
            <a:endParaRPr lang="en-US" sz="1800" dirty="0" smtClean="0"/>
          </a:p>
          <a:p>
            <a:pPr marL="590550" indent="-533400">
              <a:lnSpc>
                <a:spcPct val="80000"/>
              </a:lnSpc>
            </a:pPr>
            <a:r>
              <a:rPr lang="en-US" sz="1800" dirty="0" smtClean="0"/>
              <a:t>SPD: Thomas Cavanaugh</a:t>
            </a:r>
            <a:endParaRPr lang="en-US" sz="1600" dirty="0" smtClean="0"/>
          </a:p>
          <a:p>
            <a:pPr marL="590550" indent="-533400">
              <a:lnSpc>
                <a:spcPct val="80000"/>
              </a:lnSpc>
            </a:pPr>
            <a:endParaRPr lang="en-US" sz="1800" dirty="0" smtClean="0"/>
          </a:p>
          <a:p>
            <a:pPr marL="590550" indent="-533400">
              <a:lnSpc>
                <a:spcPct val="80000"/>
              </a:lnSpc>
            </a:pPr>
            <a:r>
              <a:rPr lang="en-US" sz="1800" dirty="0" smtClean="0"/>
              <a:t>SPK: Will Ness</a:t>
            </a:r>
          </a:p>
          <a:p>
            <a:pPr marL="990600" lvl="1" indent="-533400">
              <a:lnSpc>
                <a:spcPct val="80000"/>
              </a:lnSpc>
            </a:pPr>
            <a:endParaRPr lang="en-US" sz="1400" dirty="0" smtClean="0"/>
          </a:p>
          <a:p>
            <a:pPr marL="590550" indent="-533400">
              <a:lnSpc>
                <a:spcPct val="80000"/>
              </a:lnSpc>
            </a:pPr>
            <a:r>
              <a:rPr lang="en-US" sz="1800" dirty="0" smtClean="0"/>
              <a:t>SPN: Bryan Matsumoto</a:t>
            </a:r>
          </a:p>
          <a:p>
            <a:pPr marL="590550" indent="-533400">
              <a:lnSpc>
                <a:spcPct val="80000"/>
              </a:lnSpc>
            </a:pPr>
            <a:endParaRPr lang="en-US" sz="1800" dirty="0"/>
          </a:p>
          <a:p>
            <a:pPr marL="590550" indent="-533400">
              <a:lnSpc>
                <a:spcPct val="80000"/>
              </a:lnSpc>
            </a:pPr>
            <a:r>
              <a:rPr lang="en-US" sz="1800" dirty="0"/>
              <a:t>SPA: Deanna Cummings</a:t>
            </a:r>
          </a:p>
          <a:p>
            <a:pPr marL="590550" indent="-533400">
              <a:lnSpc>
                <a:spcPct val="80000"/>
              </a:lnSpc>
            </a:pPr>
            <a:endParaRPr lang="en-US" sz="1800" dirty="0" smtClean="0"/>
          </a:p>
          <a:p>
            <a:pPr marL="590550" indent="-533400">
              <a:lnSpc>
                <a:spcPct val="80000"/>
              </a:lnSpc>
            </a:pPr>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Checklist Step 1</a:t>
            </a:r>
            <a:endParaRPr lang="en-US"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6</a:t>
            </a:fld>
            <a:endParaRPr lang="en-US"/>
          </a:p>
        </p:txBody>
      </p:sp>
      <p:pic>
        <p:nvPicPr>
          <p:cNvPr id="7" name="Picture 6"/>
          <p:cNvPicPr>
            <a:picLocks noChangeAspect="1"/>
          </p:cNvPicPr>
          <p:nvPr/>
        </p:nvPicPr>
        <p:blipFill>
          <a:blip r:embed="rId2"/>
          <a:stretch>
            <a:fillRect/>
          </a:stretch>
        </p:blipFill>
        <p:spPr>
          <a:xfrm>
            <a:off x="381000" y="990600"/>
            <a:ext cx="8032012" cy="2333625"/>
          </a:xfrm>
          <a:prstGeom prst="rect">
            <a:avLst/>
          </a:prstGeom>
        </p:spPr>
      </p:pic>
      <p:pic>
        <p:nvPicPr>
          <p:cNvPr id="8" name="Picture 7"/>
          <p:cNvPicPr>
            <a:picLocks noChangeAspect="1"/>
          </p:cNvPicPr>
          <p:nvPr/>
        </p:nvPicPr>
        <p:blipFill>
          <a:blip r:embed="rId3"/>
          <a:stretch>
            <a:fillRect/>
          </a:stretch>
        </p:blipFill>
        <p:spPr>
          <a:xfrm>
            <a:off x="380999" y="3490912"/>
            <a:ext cx="8189575" cy="1995488"/>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FDEAD2-A8CC-4D5D-A592-C69BD53A0953}" type="slidenum">
              <a:rPr lang="en-US"/>
              <a:pPr/>
              <a:t>60</a:t>
            </a:fld>
            <a:endParaRPr lang="en-US"/>
          </a:p>
        </p:txBody>
      </p:sp>
      <p:sp>
        <p:nvSpPr>
          <p:cNvPr id="125980" name="Rectangle 2"/>
          <p:cNvSpPr>
            <a:spLocks noChangeArrowheads="1"/>
          </p:cNvSpPr>
          <p:nvPr/>
        </p:nvSpPr>
        <p:spPr bwMode="auto">
          <a:xfrm>
            <a:off x="381000" y="304800"/>
            <a:ext cx="8229600" cy="1143000"/>
          </a:xfrm>
          <a:prstGeom prst="rect">
            <a:avLst/>
          </a:prstGeom>
          <a:noFill/>
          <a:ln w="9525">
            <a:noFill/>
            <a:miter lim="800000"/>
            <a:headEnd/>
            <a:tailEnd/>
          </a:ln>
          <a:effectLst/>
        </p:spPr>
        <p:txBody>
          <a:bodyPr anchor="ctr"/>
          <a:lstStyle/>
          <a:p>
            <a:pPr algn="ctr"/>
            <a:r>
              <a:rPr lang="en-US" sz="4400" dirty="0">
                <a:solidFill>
                  <a:schemeClr val="tx2"/>
                </a:solidFill>
              </a:rPr>
              <a:t>Questions?</a:t>
            </a:r>
          </a:p>
        </p:txBody>
      </p:sp>
      <p:pic>
        <p:nvPicPr>
          <p:cNvPr id="1026" name="Picture 2"/>
          <p:cNvPicPr>
            <a:picLocks noChangeAspect="1" noChangeArrowheads="1"/>
          </p:cNvPicPr>
          <p:nvPr/>
        </p:nvPicPr>
        <p:blipFill>
          <a:blip r:embed="rId3" cstate="print"/>
          <a:srcRect/>
          <a:stretch>
            <a:fillRect/>
          </a:stretch>
        </p:blipFill>
        <p:spPr bwMode="auto">
          <a:xfrm>
            <a:off x="3048000" y="1219200"/>
            <a:ext cx="2857500"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Checklist Step 2</a:t>
            </a:r>
            <a:endParaRPr lang="en-US"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7</a:t>
            </a:fld>
            <a:endParaRPr lang="en-US"/>
          </a:p>
        </p:txBody>
      </p:sp>
      <p:pic>
        <p:nvPicPr>
          <p:cNvPr id="3" name="Picture 2"/>
          <p:cNvPicPr>
            <a:picLocks noChangeAspect="1"/>
          </p:cNvPicPr>
          <p:nvPr/>
        </p:nvPicPr>
        <p:blipFill>
          <a:blip r:embed="rId2"/>
          <a:stretch>
            <a:fillRect/>
          </a:stretch>
        </p:blipFill>
        <p:spPr>
          <a:xfrm>
            <a:off x="457200" y="1219200"/>
            <a:ext cx="8220808" cy="1905000"/>
          </a:xfrm>
          <a:prstGeom prst="rect">
            <a:avLst/>
          </a:prstGeom>
        </p:spPr>
      </p:pic>
      <p:sp>
        <p:nvSpPr>
          <p:cNvPr id="5" name="Rounded Rectangular Callout 4"/>
          <p:cNvSpPr/>
          <p:nvPr/>
        </p:nvSpPr>
        <p:spPr>
          <a:xfrm>
            <a:off x="381000" y="685800"/>
            <a:ext cx="2362200" cy="350058"/>
          </a:xfrm>
          <a:prstGeom prst="wedgeRoundRectCallout">
            <a:avLst>
              <a:gd name="adj1" fmla="val -35248"/>
              <a:gd name="adj2" fmla="val 111817"/>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Complete Table 1 if using step 2.a</a:t>
            </a:r>
            <a:endParaRPr lang="en-US" sz="1100" dirty="0"/>
          </a:p>
        </p:txBody>
      </p:sp>
      <p:sp>
        <p:nvSpPr>
          <p:cNvPr id="6" name="Rounded Rectangular Callout 5"/>
          <p:cNvSpPr/>
          <p:nvPr/>
        </p:nvSpPr>
        <p:spPr>
          <a:xfrm>
            <a:off x="685800" y="3292071"/>
            <a:ext cx="2438400" cy="289330"/>
          </a:xfrm>
          <a:prstGeom prst="wedgeRoundRectCallout">
            <a:avLst>
              <a:gd name="adj1" fmla="val -46883"/>
              <a:gd name="adj2" fmla="val -196186"/>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Complete Table 2 if using step 2.c</a:t>
            </a:r>
            <a:endParaRPr lang="en-US" sz="1100" dirty="0"/>
          </a:p>
        </p:txBody>
      </p:sp>
      <p:sp>
        <p:nvSpPr>
          <p:cNvPr id="7" name="Rounded Rectangular Callout 6"/>
          <p:cNvSpPr/>
          <p:nvPr/>
        </p:nvSpPr>
        <p:spPr>
          <a:xfrm>
            <a:off x="533400" y="1676400"/>
            <a:ext cx="2667000" cy="328627"/>
          </a:xfrm>
          <a:prstGeom prst="wedgeRoundRectCallout">
            <a:avLst>
              <a:gd name="adj1" fmla="val -40120"/>
              <a:gd name="adj2" fmla="val 11703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Complete BAMI Table if using step 2.b</a:t>
            </a:r>
            <a:endParaRPr lang="en-US" sz="1100" dirty="0"/>
          </a:p>
        </p:txBody>
      </p:sp>
    </p:spTree>
    <p:extLst>
      <p:ext uri="{BB962C8B-B14F-4D97-AF65-F5344CB8AC3E}">
        <p14:creationId xmlns:p14="http://schemas.microsoft.com/office/powerpoint/2010/main" val="2099581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b="1" dirty="0" smtClean="0"/>
              <a:t>Checklist Table 1</a:t>
            </a:r>
            <a:br>
              <a:rPr lang="en-US" sz="3200" b="1" dirty="0" smtClean="0"/>
            </a:br>
            <a:endParaRPr lang="en-US" sz="3200"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8</a:t>
            </a:fld>
            <a:endParaRPr lang="en-US"/>
          </a:p>
        </p:txBody>
      </p:sp>
      <p:pic>
        <p:nvPicPr>
          <p:cNvPr id="5" name="Picture 4"/>
          <p:cNvPicPr>
            <a:picLocks noChangeAspect="1"/>
          </p:cNvPicPr>
          <p:nvPr/>
        </p:nvPicPr>
        <p:blipFill>
          <a:blip r:embed="rId2"/>
          <a:stretch>
            <a:fillRect/>
          </a:stretch>
        </p:blipFill>
        <p:spPr>
          <a:xfrm>
            <a:off x="473869" y="914400"/>
            <a:ext cx="8217354" cy="2743200"/>
          </a:xfrm>
          <a:prstGeom prst="rect">
            <a:avLst/>
          </a:prstGeom>
        </p:spPr>
      </p:pic>
      <p:pic>
        <p:nvPicPr>
          <p:cNvPr id="6" name="Picture 5"/>
          <p:cNvPicPr>
            <a:picLocks noChangeAspect="1"/>
          </p:cNvPicPr>
          <p:nvPr/>
        </p:nvPicPr>
        <p:blipFill>
          <a:blip r:embed="rId3"/>
          <a:stretch>
            <a:fillRect/>
          </a:stretch>
        </p:blipFill>
        <p:spPr>
          <a:xfrm>
            <a:off x="473869" y="3810000"/>
            <a:ext cx="4384194" cy="2438400"/>
          </a:xfrm>
          <a:prstGeom prst="rect">
            <a:avLst/>
          </a:prstGeom>
        </p:spPr>
      </p:pic>
    </p:spTree>
    <p:extLst>
      <p:ext uri="{BB962C8B-B14F-4D97-AF65-F5344CB8AC3E}">
        <p14:creationId xmlns:p14="http://schemas.microsoft.com/office/powerpoint/2010/main" val="3998834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b="1" dirty="0" smtClean="0"/>
              <a:t>Checklist BAMI Table</a:t>
            </a:r>
            <a:br>
              <a:rPr lang="en-US" sz="3200" b="1" dirty="0" smtClean="0"/>
            </a:br>
            <a:endParaRPr lang="en-US" sz="3200"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9</a:t>
            </a:fld>
            <a:endParaRPr lang="en-US"/>
          </a:p>
        </p:txBody>
      </p:sp>
      <p:pic>
        <p:nvPicPr>
          <p:cNvPr id="3" name="Picture 2"/>
          <p:cNvPicPr>
            <a:picLocks noChangeAspect="1"/>
          </p:cNvPicPr>
          <p:nvPr/>
        </p:nvPicPr>
        <p:blipFill>
          <a:blip r:embed="rId2"/>
          <a:stretch>
            <a:fillRect/>
          </a:stretch>
        </p:blipFill>
        <p:spPr>
          <a:xfrm>
            <a:off x="380774" y="838200"/>
            <a:ext cx="8306026" cy="4578513"/>
          </a:xfrm>
          <a:prstGeom prst="rect">
            <a:avLst/>
          </a:prstGeom>
        </p:spPr>
      </p:pic>
    </p:spTree>
    <p:extLst>
      <p:ext uri="{BB962C8B-B14F-4D97-AF65-F5344CB8AC3E}">
        <p14:creationId xmlns:p14="http://schemas.microsoft.com/office/powerpoint/2010/main" val="1503103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Custom 1">
      <a:dk1>
        <a:srgbClr val="000000"/>
      </a:dk1>
      <a:lt1>
        <a:srgbClr val="FFFFFF"/>
      </a:lt1>
      <a:dk2>
        <a:srgbClr val="000000"/>
      </a:dk2>
      <a:lt2>
        <a:srgbClr val="808080"/>
      </a:lt2>
      <a:accent1>
        <a:srgbClr val="6E8778"/>
      </a:accent1>
      <a:accent2>
        <a:srgbClr val="F1D81F"/>
      </a:accent2>
      <a:accent3>
        <a:srgbClr val="EF4135"/>
      </a:accent3>
      <a:accent4>
        <a:srgbClr val="020000"/>
      </a:accent4>
      <a:accent5>
        <a:srgbClr val="6E8778"/>
      </a:accent5>
      <a:accent6>
        <a:srgbClr val="EF4135"/>
      </a:accent6>
      <a:hlink>
        <a:srgbClr val="6E8778"/>
      </a:hlink>
      <a:folHlink>
        <a:srgbClr val="F1D81F"/>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QMS Document" ma:contentTypeID="0x010100F1045394DC4540D3B186153FF2D5B186001060F89EBCAC7C48873B0BCD3B5E7520" ma:contentTypeVersion="79" ma:contentTypeDescription="QMS Document" ma:contentTypeScope="" ma:versionID="fa85adc1d1fb9d23fc1699bd139c5927">
  <xsd:schema xmlns:xsd="http://www.w3.org/2001/XMLSchema" xmlns:p="http://schemas.microsoft.com/office/2006/metadata/properties" xmlns:ns1="73A5AD5C-B488-48D9-8983-17B678F390ED" xmlns:ns3="73a5ad5c-b488-48d9-8983-17b678f390ed" targetNamespace="http://schemas.microsoft.com/office/2006/metadata/properties" ma:root="true" ma:fieldsID="3da73406e8df5568f58e7dfcf5b377b4" ns1:_="" ns3:_="">
    <xsd:import namespace="73A5AD5C-B488-48D9-8983-17B678F390ED"/>
    <xsd:import namespace="73a5ad5c-b488-48d9-8983-17b678f390ed"/>
    <xsd:element name="properties">
      <xsd:complexType>
        <xsd:sequence>
          <xsd:element name="documentManagement">
            <xsd:complexType>
              <xsd:all>
                <xsd:element ref="ns1:QMS_x0020_Status" minOccurs="0"/>
                <xsd:element ref="ns1:Description0"/>
                <xsd:element ref="ns3:National_x0020_Process_x0020_Number"/>
                <xsd:element ref="ns1:QMSLocation"/>
                <xsd:element ref="ns1:QMSDistrict" minOccurs="0"/>
                <xsd:element ref="ns3:Primary_x0020_Community_x0020_of_x0020_Practice" minOccurs="0"/>
                <xsd:element ref="ns3:Affected_x0020_Communities_x0020_of_x0020_Practice" minOccurs="0"/>
                <xsd:element ref="ns3:Process_x0020_Type" minOccurs="0"/>
                <xsd:element ref="ns1:Advocate_x002f_Process_x0020_Ownder" minOccurs="0"/>
                <xsd:element ref="ns1:Point_x0020_of_x0020_Contact" minOccurs="0"/>
                <xsd:element ref="ns1:_x0032_nd_x0020_Point_x0020_of_x0020_Contact" minOccurs="0"/>
                <xsd:element ref="ns3:Author_x002f_Subject_x0020_Matter_x0020_Expert_x0020__x0028_SME_x0029__x0020_2" minOccurs="0"/>
                <xsd:element ref="ns1:_x0032_nd_x0020_Author" minOccurs="0"/>
                <xsd:element ref="ns1:QMSOffice" minOccurs="0"/>
                <xsd:element ref="ns3:Affected_x0020_Offices" minOccurs="0"/>
                <xsd:element ref="ns3:ES_x0020_Supplement_x0020__x003f_" minOccurs="0"/>
                <xsd:element ref="ns3:Attachment_x002d__x003f_" minOccurs="0"/>
                <xsd:element ref="ns3:Key_x0020_Process_x002d__x003f_" minOccurs="0"/>
                <xsd:element ref="ns3:Best_x0020_Practice" minOccurs="0"/>
                <xsd:element ref="ns3:Best_x0020_Practice_x0020_Process_x0020_Notes" minOccurs="0"/>
                <xsd:element ref="ns1:ISOStandardParagraphNumber" minOccurs="0"/>
                <xsd:element ref="ns3:FAR_x0020_Provision_x0020_or_x0020_Clause" minOccurs="0"/>
                <xsd:element ref="ns3:DFAR_x0020_Listing" minOccurs="0"/>
                <xsd:element ref="ns3:Process_x0020_Reviewd_x0020_By" minOccurs="0"/>
                <xsd:element ref="ns3:Process_x0020_Reviewed_x0020_Date" minOccurs="0"/>
                <xsd:element ref="ns1:Reviewed_x0020_By" minOccurs="0"/>
                <xsd:element ref="ns3:Process_x0020_Reviewed_x0020_By_x0020__x0028_Open_x0020_Text_x0029_" minOccurs="0"/>
                <xsd:element ref="ns3:CPI_x0020_Initiative_x0020_In_x0020_Progress_x002d__x003f_" minOccurs="0"/>
                <xsd:element ref="ns3:CPI_x0020_Project_x0020_Owner" minOccurs="0"/>
                <xsd:element ref="ns3:CPI_x0020_Initiative_x0020_Date_x0020_Planned" minOccurs="0"/>
                <xsd:element ref="ns1:LSS_x002f_CPI_x0020_date_x0020_completed" minOccurs="0"/>
                <xsd:element ref="ns3:CPI_x0020_Project_x0020_Owner0" minOccurs="0"/>
                <xsd:element ref="ns3:CPI_x0020_Army_x0020_PowerSteering_x0020_Link" minOccurs="0"/>
                <xsd:element ref="ns3:CPI_x0020_Army_x0020_PowerSteering_x0020_Number" minOccurs="0"/>
                <xsd:element ref="ns3:ACE_x002d_IT_x0020_IMIT_x0020_Mission_x0020_Area" minOccurs="0"/>
                <xsd:element ref="ns3:ACE_x002d_IT_x0020_MissionAreaClass" minOccurs="0"/>
                <xsd:element ref="ns3:ACE_x002d_IT_x0020_ServiceCategory" minOccurs="0"/>
                <xsd:element ref="ns3:ACE_x002d_IT_x0020_ServiceArea" minOccurs="0"/>
                <xsd:element ref="ns3:POD_x0020_Unique_x0020_Process_x0020_Number" minOccurs="0"/>
                <xsd:element ref="ns3:POD_x0020_Category" minOccurs="0"/>
                <xsd:element ref="ns3:Unique_x0020_Local_x002f_Regional_x0020_Office_x002f_Owner" minOccurs="0"/>
                <xsd:element ref="ns3:Unique_x0020_Local_x002f_Regional_x0020_Lower_x0020_Level_x0020_Office_x002f_Owner" minOccurs="0"/>
                <xsd:element ref="ns3:Unique_x0020_Other" minOccurs="0"/>
                <xsd:element ref="ns3:Unique_x0020_Local_x002f_Regional_x0020_Other_x0020__x0023_2" minOccurs="0"/>
                <xsd:element ref="ns3:Unique_x0020_Local_x002f_Regional_x0020_Other_x0020__x0023_3" minOccurs="0"/>
                <xsd:element ref="ns3:Unique_x0020_Local_x002f_Regional_x0020_Other_x0020__x0023_4" minOccurs="0"/>
                <xsd:element ref="ns3:Unique_x0020_Local_x002f_Regional_x0020_Other_x0020__x0023_5" minOccurs="0"/>
                <xsd:element ref="ns1:ProcessNumber" minOccurs="0"/>
                <xsd:element ref="ns1:LegacyProcess" minOccurs="0"/>
                <xsd:element ref="ns1:LegacyProcessLink" minOccurs="0"/>
                <xsd:element ref="ns3:Subregion_x0020_or_x0020_District" minOccurs="0"/>
              </xsd:all>
            </xsd:complexType>
          </xsd:element>
        </xsd:sequence>
      </xsd:complexType>
    </xsd:element>
  </xsd:schema>
  <xsd:schema xmlns:xsd="http://www.w3.org/2001/XMLSchema" xmlns:dms="http://schemas.microsoft.com/office/2006/documentManagement/types" targetNamespace="73A5AD5C-B488-48D9-8983-17B678F390ED" elementFormDefault="qualified">
    <xsd:import namespace="http://schemas.microsoft.com/office/2006/documentManagement/types"/>
    <xsd:element name="QMS_x0020_Status" ma:index="0" nillable="true" ma:displayName="QMS Status" ma:default="Draft" ma:description="The current status of this document. Only Published documents can be searched by general USACE population." ma:format="Dropdown" ma:internalName="QMS_x0020_Status">
      <xsd:simpleType>
        <xsd:restriction base="dms:Choice">
          <xsd:enumeration value="Draft"/>
          <xsd:enumeration value="Published"/>
          <xsd:enumeration value="Archived"/>
        </xsd:restriction>
      </xsd:simpleType>
    </xsd:element>
    <xsd:element name="Description0" ma:index="3" ma:displayName="Description" ma:description="Provide a short description or purpose of the processes" ma:internalName="Description0">
      <xsd:simpleType>
        <xsd:restriction base="dms:Note"/>
      </xsd:simpleType>
    </xsd:element>
    <xsd:element name="QMSLocation" ma:index="5" ma:displayName="Location" ma:description="This is the designator for what MSC, Center, ERDC, HPO is responsible for the process" ma:list="{9643DA93-9FAA-4943-BFCE-17207E54ADB9}" ma:internalName="QMSLocation" ma:showField="Title">
      <xsd:simpleType>
        <xsd:restriction base="dms:Lookup"/>
      </xsd:simpleType>
    </xsd:element>
    <xsd:element name="QMSDistrict" ma:index="6" nillable="true" ma:displayName="District" ma:description="This is the designator for the lower lever location at the district or lab" ma:list="{4B8E5BF8-F3BD-476C-9804-7A4E8442BDF9}" ma:internalName="QMSDistrict" ma:readOnly="false" ma:showField="Title">
      <xsd:simpleType>
        <xsd:restriction base="dms:Lookup"/>
      </xsd:simpleType>
    </xsd:element>
    <xsd:element name="Advocate_x002f_Process_x0020_Ownder" ma:index="10" nillable="true" ma:displayName="Process Champion" ma:description="The functional office, CoP representative, or higher-level organization (e.g. CECW-E, CEMVK-PM) providing oversight or ownership on the process." ma:internalName="Advocate_x002f_Process_x0020_Ownder">
      <xsd:simpleType>
        <xsd:restriction base="dms:Text">
          <xsd:maxLength value="255"/>
        </xsd:restriction>
      </xsd:simpleType>
    </xsd:element>
    <xsd:element name="Point_x0020_of_x0020_Contact" ma:index="11" nillable="true" ma:displayName="Point of Contact" ma:description="A Headquarters or assigned person that provides guidance to, directs, and/or assists the author in development and maintenance of a process – Should be entered by the person uploading the document." ma:list="UserInfo" ma:internalName="Point_x0020_of_x0020_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32_nd_x0020_Point_x0020_of_x0020_Contact" ma:index="12" nillable="true" ma:displayName="2nd POC" ma:description="A Headquarters or assigned person that provides guidance to, directs, and/or assists the author in development and maintenance of a process – Should be entered by the person uploading the document." ma:list="UserInfo" ma:internalName="_x0032_nd_x0020_Point_x0020_of_x0020_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32_nd_x0020_Author" ma:index="14" nillable="true" ma:displayName="2nd Author" ma:description="The person assigned that is given responsibility to write, develop or revise the processes working with the POC/Gatekeeper. This should be entered by the person uploading the document." ma:list="UserInfo" ma:internalName="_x0032_nd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MSOffice" ma:index="16" nillable="true" ma:displayName="Office" ma:description="Local office that has primary responsibility" ma:list="{657439C5-C92F-4994-B7BC-E2749F008B95}" ma:internalName="QMSOffice" ma:showField="Title">
      <xsd:simpleType>
        <xsd:restriction base="dms:Lookup"/>
      </xsd:simpleType>
    </xsd:element>
    <xsd:element name="ISOStandardParagraphNumber" ma:index="23" nillable="true" ma:displayName="ISO Standard Paragraph Number" ma:description="Linking ISO9001 paragraph number(s) to a process to assist in external audit reviews and certification." ma:list="{EAC24E67-F464-4B4A-B3B6-2993C41B24EC}" ma:internalName="ISOStandardParagraphNumber" ma:showField="Title">
      <xsd:complexType>
        <xsd:complexContent>
          <xsd:extension base="dms:MultiChoiceLookup">
            <xsd:sequence>
              <xsd:element name="Value" type="dms:Lookup" maxOccurs="unbounded" minOccurs="0" nillable="true"/>
            </xsd:sequence>
          </xsd:extension>
        </xsd:complexContent>
      </xsd:complexType>
    </xsd:element>
    <xsd:element name="Reviewed_x0020_By" ma:index="28" nillable="true" ma:displayName="Process Reviewed or Comments" ma:description="This is a free-form text field that can be used to capture any comments on a process that has been reviewed" ma:internalName="Reviewed_x0020_By">
      <xsd:simpleType>
        <xsd:restriction base="dms:Note"/>
      </xsd:simpleType>
    </xsd:element>
    <xsd:element name="LSS_x002f_CPI_x0020_date_x0020_completed" ma:index="33" nillable="true" ma:displayName="CPI Initiative Date Completed" ma:description="The date of a CPI project completed in PowerSteering improved process must be published in QMS" ma:format="DateOnly" ma:internalName="LSS_x002f_CPI_x0020_date_x0020_completed">
      <xsd:simpleType>
        <xsd:restriction base="dms:DateTime"/>
      </xsd:simpleType>
    </xsd:element>
    <xsd:element name="ProcessNumber" ma:index="50" nillable="true" ma:displayName="Process ID" ma:description="This is the actual process number of the business process" ma:hidden="true" ma:internalName="ProcessNumber" ma:readOnly="false">
      <xsd:simpleType>
        <xsd:restriction base="dms:Text"/>
      </xsd:simpleType>
    </xsd:element>
    <xsd:element name="LegacyProcess" ma:index="51" nillable="true" ma:displayName="Legacy Process" ma:description="" ma:hidden="true" ma:internalName="LegacyProcess" ma:readOnly="false">
      <xsd:simpleType>
        <xsd:restriction base="dms:Boolean"/>
      </xsd:simpleType>
    </xsd:element>
    <xsd:element name="LegacyProcessLink" ma:index="52" nillable="true" ma:displayName="Legacy Process Link" ma:description="Link to the business process in the archived list" ma:hidden="true" ma:internalName="LegacyProcessLink"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dms="http://schemas.microsoft.com/office/2006/documentManagement/types" targetNamespace="73a5ad5c-b488-48d9-8983-17b678f390ed" elementFormDefault="qualified">
    <xsd:import namespace="http://schemas.microsoft.com/office/2006/documentManagement/types"/>
    <xsd:element name="National_x0020_Process_x0020_Number" ma:index="4" ma:displayName="Process Number" ma:description="Chose the best numbering series that the process should fall under, process will be stored in this area to be used for unique views." ma:list="{5b5de30e-7a15-49fb-966b-024a96836119}" ma:internalName="National_x0020_Process_x0020_Number" ma:showField="Display_x0020_Name">
      <xsd:simpleType>
        <xsd:restriction base="dms:Lookup"/>
      </xsd:simpleType>
    </xsd:element>
    <xsd:element name="Primary_x0020_Community_x0020_of_x0020_Practice" ma:index="7" nillable="true" ma:displayName="Primary Community of Practice" ma:description="Identify the primary functional office or CoP who is responsible for the process" ma:list="{4029f67c-7f98-44ea-88ee-2c68180420c3}" ma:internalName="Primary_x0020_Community_x0020_of_x0020_Practice" ma:showField="Display_x0020_Name">
      <xsd:simpleType>
        <xsd:restriction base="dms:Lookup"/>
      </xsd:simpleType>
    </xsd:element>
    <xsd:element name="Affected_x0020_Communities_x0020_of_x0020_Practice" ma:index="8" nillable="true" ma:displayName="Affected Communities of Practice" ma:description="Identify the functional office(s) or CoP(s) that are affected by or touched by the process" ma:list="{4029f67c-7f98-44ea-88ee-2c68180420c3}" ma:internalName="Affected_x0020_Communities_x0020_of_x0020_Practice" ma:showField="Display_x0020_Name">
      <xsd:complexType>
        <xsd:complexContent>
          <xsd:extension base="dms:MultiChoiceLookup">
            <xsd:sequence>
              <xsd:element name="Value" type="dms:Lookup" maxOccurs="unbounded" minOccurs="0" nillable="true"/>
            </xsd:sequence>
          </xsd:extension>
        </xsd:complexContent>
      </xsd:complexType>
    </xsd:element>
    <xsd:element name="Process_x0020_Type" ma:index="9" nillable="true" ma:displayName="Process Type" ma:description="Identify who the primary audience maybe" ma:list="{da8b7f1e-53e3-48fe-988c-4242d6352e8e}" ma:internalName="Process_x0020_Type" ma:showField="Display_x0020_Name">
      <xsd:simpleType>
        <xsd:restriction base="dms:Lookup"/>
      </xsd:simpleType>
    </xsd:element>
    <xsd:element name="Author_x002f_Subject_x0020_Matter_x0020_Expert_x0020__x0028_SME_x0029__x0020_2" ma:index="13" nillable="true" ma:displayName="Author/Subject Matter Expert (SME) 2" ma:description="The person assigned that is given responsibility to support the writing, developing or revising the process. Entered by the person uploading the document." ma:list="UserInfo" ma:internalName="Author_x002f_Subject_x0020_Matter_x0020_Expert_x0020__x0028_SME_x0029__x0020_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ffected_x0020_Offices" ma:index="17" nillable="true" ma:displayName="Affected Offices" ma:description="Listing of local Offices that are touched or affected by this process" ma:list="{657439c5-c92f-4994-b7bc-e2749f008b95}" ma:internalName="Affected_x0020_Offices" ma:showField="Title">
      <xsd:complexType>
        <xsd:complexContent>
          <xsd:extension base="dms:MultiChoiceLookup">
            <xsd:sequence>
              <xsd:element name="Value" type="dms:Lookup" maxOccurs="unbounded" minOccurs="0" nillable="true"/>
            </xsd:sequence>
          </xsd:extension>
        </xsd:complexContent>
      </xsd:complexType>
    </xsd:element>
    <xsd:element name="ES_x0020_Supplement_x0020__x003f_" ma:index="18" nillable="true" ma:displayName="ES Supplement ?" ma:default="0" ma:description="Indicate “Yes” if this is a supplement to an HQ ES process either at MSC or District only." ma:internalName="ES_x0020_Supplement_x0020__x003f_">
      <xsd:simpleType>
        <xsd:restriction base="dms:Boolean"/>
      </xsd:simpleType>
    </xsd:element>
    <xsd:element name="Attachment_x002d__x003f_" ma:index="19" nillable="true" ma:displayName="Attachment-?" ma:default="0" ma:description="Check the box if this is an attachment to a process" ma:internalName="Attachment_x002d__x003f_">
      <xsd:simpleType>
        <xsd:restriction base="dms:Boolean"/>
      </xsd:simpleType>
    </xsd:element>
    <xsd:element name="Key_x0020_Process_x002d__x003f_" ma:index="20" nillable="true" ma:displayName="Key Process-?" ma:default="0" ma:description="This field identifies if this process is one of the Key or Critical Process for that particular Functional Office/CoP." ma:internalName="Key_x0020_Process_x002d__x003f_">
      <xsd:simpleType>
        <xsd:restriction base="dms:Boolean"/>
      </xsd:simpleType>
    </xsd:element>
    <xsd:element name="Best_x0020_Practice" ma:index="21" nillable="true" ma:displayName="Best Practice - Process" ma:default="0" ma:description="This field is used to Nominated as USACE Best Practice" ma:internalName="Best_x0020_Practice" ma:readOnly="false">
      <xsd:simpleType>
        <xsd:restriction base="dms:Boolean"/>
      </xsd:simpleType>
    </xsd:element>
    <xsd:element name="Best_x0020_Practice_x0020_Process_x0020_Notes" ma:index="22" nillable="true" ma:displayName="Best Practice Process Notes" ma:description="General note on why this process should be recognized as a USACE best practice" ma:internalName="Best_x0020_Practice_x0020_Process_x0020_Notes">
      <xsd:simpleType>
        <xsd:restriction base="dms:Note"/>
      </xsd:simpleType>
    </xsd:element>
    <xsd:element name="FAR_x0020_Provision_x0020_or_x0020_Clause" ma:index="24" nillable="true" ma:displayName="FAR Provision or Clause" ma:description="Linking a FAR clause to a process to help Contracting identify processes and create unique views." ma:list="{9b9990c6-528b-4a11-96e2-3115424c994f}" ma:internalName="FAR_x0020_Provision_x0020_or_x0020_Clause" ma:showField="Title">
      <xsd:complexType>
        <xsd:complexContent>
          <xsd:extension base="dms:MultiChoiceLookup">
            <xsd:sequence>
              <xsd:element name="Value" type="dms:Lookup" maxOccurs="unbounded" minOccurs="0" nillable="true"/>
            </xsd:sequence>
          </xsd:extension>
        </xsd:complexContent>
      </xsd:complexType>
    </xsd:element>
    <xsd:element name="DFAR_x0020_Listing" ma:index="25" nillable="true" ma:displayName="DFAR Listing" ma:description="Linking a DFAR clause to a process to help Contracting identify processes and create unique views." ma:list="{98deb68f-acb4-427d-bf20-ba5129963110}" ma:internalName="DFAR_x0020_Listing" ma:showField="Title">
      <xsd:complexType>
        <xsd:complexContent>
          <xsd:extension base="dms:MultiChoiceLookup">
            <xsd:sequence>
              <xsd:element name="Value" type="dms:Lookup" maxOccurs="unbounded" minOccurs="0" nillable="true"/>
            </xsd:sequence>
          </xsd:extension>
        </xsd:complexContent>
      </xsd:complexType>
    </xsd:element>
    <xsd:element name="Process_x0020_Reviewd_x0020_By" ma:index="26" nillable="true" ma:displayName="Process Reviewed By" ma:description="This is name of the persons who has reviewed the process" ma:list="UserInfo" ma:internalName="Process_x0020_Review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cess_x0020_Reviewed_x0020_Date" ma:index="27" nillable="true" ma:displayName="Process Reviewed Date" ma:description="Date the process was last reviewed" ma:format="DateOnly" ma:internalName="Process_x0020_Reviewed_x0020_Date">
      <xsd:simpleType>
        <xsd:restriction base="dms:DateTime"/>
      </xsd:simpleType>
    </xsd:element>
    <xsd:element name="Process_x0020_Reviewed_x0020_By_x0020__x0028_Open_x0020_Text_x0029_" ma:index="29" nillable="true" ma:displayName="Process Reviewed By (Open Text)" ma:description="This is an open text field to allow unique or multiply names" ma:internalName="Process_x0020_Reviewed_x0020_By_x0020__x0028_Open_x0020_Text_x0029_">
      <xsd:simpleType>
        <xsd:restriction base="dms:Text">
          <xsd:maxLength value="255"/>
        </xsd:restriction>
      </xsd:simpleType>
    </xsd:element>
    <xsd:element name="CPI_x0020_Initiative_x0020_In_x0020_Progress_x002d__x003f_" ma:index="30" nillable="true" ma:displayName="CPI/LSS - Process Linked to a CPI Project –?" ma:default="No" ma:description="“CPI Initiative In Progress” This field is used to identify a process that will be improved using the LSS tools." ma:format="RadioButtons" ma:internalName="CPI_x0020_Initiative_x0020_In_x0020_Progress_x002d__x003f_">
      <xsd:simpleType>
        <xsd:restriction base="dms:Choice">
          <xsd:enumeration value="No"/>
          <xsd:enumeration value="Yes-CPI/LSS Project Planned"/>
          <xsd:enumeration value="Yes-CPI/LSS Project Underway"/>
          <xsd:enumeration value="Yes-CPI/LSS Project Completed"/>
        </xsd:restriction>
      </xsd:simpleType>
    </xsd:element>
    <xsd:element name="CPI_x0020_Project_x0020_Owner" ma:index="31" nillable="true" ma:displayName="CPI Project Manager (Candidate Doing Project)" ma:description="The person who is project manager for the CPI project or improvement" ma:list="UserInfo" ma:internalName="CPI_x0020_Project_x0020_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PI_x0020_Initiative_x0020_Date_x0020_Planned" ma:index="32" nillable="true" ma:displayName="CPI Initiative Date Planned" ma:description="The date when a CPII project is being considered and linked to an existing process or to a dummy (names but not developed) process in the QMS." ma:format="DateOnly" ma:internalName="CPI_x0020_Initiative_x0020_Date_x0020_Planned">
      <xsd:simpleType>
        <xsd:restriction base="dms:DateTime"/>
      </xsd:simpleType>
    </xsd:element>
    <xsd:element name="CPI_x0020_Project_x0020_Owner0" ma:index="34" nillable="true" ma:displayName="CPI Project Owner (Gate Approver)" ma:description="The person identified in Army PowerSteering as the project owner" ma:list="UserInfo" ma:internalName="CPI_x0020_Project_x0020_Owne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PI_x0020_Army_x0020_PowerSteering_x0020_Link" ma:index="35" nillable="true" ma:displayName="Army PowerSteering Link" ma:description="The hyperlink to the PoweSteering, if access denied request from Karl Trunk at HQ USACE" ma:format="Hyperlink" ma:internalName="CPI_x0020_Army_x0020_PowerSteering_x0020_Link">
      <xsd:complexType>
        <xsd:complexContent>
          <xsd:extension base="dms:URL">
            <xsd:sequence>
              <xsd:element name="Url" type="dms:ValidUrl" minOccurs="0" nillable="true"/>
              <xsd:element name="Description" type="xsd:string" nillable="true"/>
            </xsd:sequence>
          </xsd:extension>
        </xsd:complexContent>
      </xsd:complexType>
    </xsd:element>
    <xsd:element name="CPI_x0020_Army_x0020_PowerSteering_x0020_Number" ma:index="36" nillable="true" ma:displayName="Army PowerSteering Number" ma:description="The number assigned in PoweSteering for this project" ma:internalName="CPI_x0020_Army_x0020_PowerSteering_x0020_Number">
      <xsd:simpleType>
        <xsd:restriction base="dms:Text">
          <xsd:maxLength value="255"/>
        </xsd:restriction>
      </xsd:simpleType>
    </xsd:element>
    <xsd:element name="ACE_x002d_IT_x0020_IMIT_x0020_Mission_x0020_Area" ma:index="37" nillable="true" ma:displayName="ACE-IT IMIT MissionArea" ma:list="{7c96f37d-e25d-42c3-9cb2-beec50aaa4b9}" ma:internalName="ACE_x002d_IT_x0020_IMIT_x0020_Mission_x0020_Area" ma:readOnly="false" ma:showField="Title">
      <xsd:simpleType>
        <xsd:restriction base="dms:Lookup"/>
      </xsd:simpleType>
    </xsd:element>
    <xsd:element name="ACE_x002d_IT_x0020_MissionAreaClass" ma:index="38" nillable="true" ma:displayName="ACE-IT MissionAreaClass" ma:list="{488df461-588b-4423-84b2-9b8fd8146815}" ma:internalName="ACE_x002d_IT_x0020_MissionAreaClass" ma:showField="Title">
      <xsd:simpleType>
        <xsd:restriction base="dms:Lookup"/>
      </xsd:simpleType>
    </xsd:element>
    <xsd:element name="ACE_x002d_IT_x0020_ServiceCategory" ma:index="39" nillable="true" ma:displayName="ACE-IT ServiceCategory" ma:list="{4a5dc04f-46a1-48e8-9bdf-e245a864ce93}" ma:internalName="ACE_x002d_IT_x0020_ServiceCategory" ma:showField="Title">
      <xsd:simpleType>
        <xsd:restriction base="dms:Lookup"/>
      </xsd:simpleType>
    </xsd:element>
    <xsd:element name="ACE_x002d_IT_x0020_ServiceArea" ma:index="40" nillable="true" ma:displayName="ACE-IT ServiceArea" ma:list="{82a7ccbf-1490-401b-87ea-f30c927355bc}" ma:internalName="ACE_x002d_IT_x0020_ServiceArea" ma:showField="Title">
      <xsd:simpleType>
        <xsd:restriction base="dms:Lookup"/>
      </xsd:simpleType>
    </xsd:element>
    <xsd:element name="POD_x0020_Unique_x0020_Process_x0020_Number" ma:index="41" nillable="true" ma:displayName="U Process Number" ma:description="This is an area to identify a unique number for a local/region that can be used for special views or during transition over to the USACE QMS" ma:internalName="POD_x0020_Unique_x0020_Process_x0020_Number">
      <xsd:simpleType>
        <xsd:restriction base="dms:Text">
          <xsd:maxLength value="255"/>
        </xsd:restriction>
      </xsd:simpleType>
    </xsd:element>
    <xsd:element name="POD_x0020_Category" ma:index="42" nillable="true" ma:displayName="U Category" ma:description="Local/Regional to use for custom grouping or views" ma:internalName="POD_x0020_Category">
      <xsd:simpleType>
        <xsd:restriction base="dms:Text">
          <xsd:maxLength value="255"/>
        </xsd:restriction>
      </xsd:simpleType>
    </xsd:element>
    <xsd:element name="Unique_x0020_Local_x002f_Regional_x0020_Office_x002f_Owner" ma:index="43" nillable="true" ma:displayName="U Office/Owner" ma:description="The local or regional unique office" ma:internalName="Unique_x0020_Local_x002f_Regional_x0020_Office_x002f_Owner">
      <xsd:simpleType>
        <xsd:restriction base="dms:Text">
          <xsd:maxLength value="255"/>
        </xsd:restriction>
      </xsd:simpleType>
    </xsd:element>
    <xsd:element name="Unique_x0020_Local_x002f_Regional_x0020_Lower_x0020_Level_x0020_Office_x002f_Owner" ma:index="44" nillable="true" ma:displayName="U Lower Level Office/Owner" ma:internalName="Unique_x0020_Local_x002f_Regional_x0020_Lower_x0020_Level_x0020_Office_x002f_Owner">
      <xsd:simpleType>
        <xsd:restriction base="dms:Text">
          <xsd:maxLength value="255"/>
        </xsd:restriction>
      </xsd:simpleType>
    </xsd:element>
    <xsd:element name="Unique_x0020_Other" ma:index="45" nillable="true" ma:displayName="U Other" ma:internalName="Unique_x0020_Other">
      <xsd:simpleType>
        <xsd:restriction base="dms:Text">
          <xsd:maxLength value="255"/>
        </xsd:restriction>
      </xsd:simpleType>
    </xsd:element>
    <xsd:element name="Unique_x0020_Local_x002f_Regional_x0020_Other_x0020__x0023_2" ma:index="46" nillable="true" ma:displayName="U Other #2" ma:internalName="Unique_x0020_Local_x002f_Regional_x0020_Other_x0020__x0023_2">
      <xsd:simpleType>
        <xsd:restriction base="dms:Text">
          <xsd:maxLength value="255"/>
        </xsd:restriction>
      </xsd:simpleType>
    </xsd:element>
    <xsd:element name="Unique_x0020_Local_x002f_Regional_x0020_Other_x0020__x0023_3" ma:index="47" nillable="true" ma:displayName="U Other #3" ma:internalName="Unique_x0020_Local_x002f_Regional_x0020_Other_x0020__x0023_3">
      <xsd:simpleType>
        <xsd:restriction base="dms:Text">
          <xsd:maxLength value="255"/>
        </xsd:restriction>
      </xsd:simpleType>
    </xsd:element>
    <xsd:element name="Unique_x0020_Local_x002f_Regional_x0020_Other_x0020__x0023_4" ma:index="48" nillable="true" ma:displayName="U Other #4" ma:description="Additonal field for unique local aor regional requirments" ma:internalName="Unique_x0020_Local_x002f_Regional_x0020_Other_x0020__x0023_4">
      <xsd:simpleType>
        <xsd:restriction base="dms:Text">
          <xsd:maxLength value="255"/>
        </xsd:restriction>
      </xsd:simpleType>
    </xsd:element>
    <xsd:element name="Unique_x0020_Local_x002f_Regional_x0020_Other_x0020__x0023_5" ma:index="49" nillable="true" ma:displayName="U Other #5" ma:description="Unique item" ma:internalName="Unique_x0020_Local_x002f_Regional_x0020_Other_x0020__x0023_5">
      <xsd:simpleType>
        <xsd:restriction base="dms:Text">
          <xsd:maxLength value="255"/>
        </xsd:restriction>
      </xsd:simpleType>
    </xsd:element>
    <xsd:element name="Subregion_x0020_or_x0020_District" ma:index="53" nillable="true" ma:displayName="Subregion or District" ma:hidden="true" ma:list="{fc8a93fa-c1c8-4f5e-bccd-69abc1f0261e}" ma:internalName="Subregion_x0020_or_x0020_District" ma:readOnly="fals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6" ma:displayName="Content Type" ma:readOnly="true"/>
        <xsd:element ref="dc:title" minOccurs="0" maxOccurs="1" ma:index="2"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FAR_x0020_Provision_x0020_or_x0020_Clause xmlns="73a5ad5c-b488-48d9-8983-17b678f390ed"/>
    <Process_x0020_Reviewed_x0020_By_x0020__x0028_Open_x0020_Text_x0029_ xmlns="73a5ad5c-b488-48d9-8983-17b678f390ed" xsi:nil="true"/>
    <Unique_x0020_Local_x002f_Regional_x0020_Lower_x0020_Level_x0020_Office_x002f_Owner xmlns="73a5ad5c-b488-48d9-8983-17b678f390ed" xsi:nil="true"/>
    <Author_x002f_Subject_x0020_Matter_x0020_Expert_x0020__x0028_SME_x0029__x0020_2 xmlns="73a5ad5c-b488-48d9-8983-17b678f390ed">
      <UserInfo>
        <DisplayName>Swenson, Daniel P SPL</DisplayName>
        <AccountId>13553</AccountId>
        <AccountType/>
      </UserInfo>
    </Author_x002f_Subject_x0020_Matter_x0020_Expert_x0020__x0028_SME_x0029__x0020_2>
    <ES_x0020_Supplement_x0020__x003f_ xmlns="73a5ad5c-b488-48d9-8983-17b678f390ed">false</ES_x0020_Supplement_x0020__x003f_>
    <QMSDistrict xmlns="73A5AD5C-B488-48D9-8983-17B678F390ED" xsi:nil="true"/>
    <Best_x0020_Practice_x0020_Process_x0020_Notes xmlns="73a5ad5c-b488-48d9-8983-17b678f390ed" xsi:nil="true"/>
    <POD_x0020_Unique_x0020_Process_x0020_Number xmlns="73a5ad5c-b488-48d9-8983-17b678f390ed" xsi:nil="true"/>
    <Unique_x0020_Other xmlns="73a5ad5c-b488-48d9-8983-17b678f390ed" xsi:nil="true"/>
    <Unique_x0020_Local_x002f_Regional_x0020_Other_x0020__x0023_3 xmlns="73a5ad5c-b488-48d9-8983-17b678f390ed" xsi:nil="true"/>
    <QMSLocation xmlns="73A5AD5C-B488-48D9-8983-17B678F390ED">9</QMSLocation>
    <Advocate_x002f_Process_x0020_Ownder xmlns="73A5AD5C-B488-48D9-8983-17B678F390ED">CESPD-PDS-O</Advocate_x002f_Process_x0020_Ownder>
    <Affected_x0020_Communities_x0020_of_x0020_Practice xmlns="73a5ad5c-b488-48d9-8983-17b678f390ed">
      <Value>16</Value>
    </Affected_x0020_Communities_x0020_of_x0020_Practice>
    <Affected_x0020_Offices xmlns="73a5ad5c-b488-48d9-8983-17b678f390ed"/>
    <Attachment_x002d__x003f_ xmlns="73a5ad5c-b488-48d9-8983-17b678f390ed">true</Attachment_x002d__x003f_>
    <Unique_x0020_Local_x002f_Regional_x0020_Other_x0020__x0023_2 xmlns="73a5ad5c-b488-48d9-8983-17b678f390ed" xsi:nil="true"/>
    <_x0032_nd_x0020_Point_x0020_of_x0020_Contact xmlns="73A5AD5C-B488-48D9-8983-17B678F390ED">
      <UserInfo>
        <DisplayName>Eakle, Wade L SPD</DisplayName>
        <AccountId>14660</AccountId>
        <AccountType/>
      </UserInfo>
    </_x0032_nd_x0020_Point_x0020_of_x0020_Contact>
    <Reviewed_x0020_By xmlns="73A5AD5C-B488-48D9-8983-17B678F390ED" xsi:nil="true"/>
    <CPI_x0020_Project_x0020_Owner0 xmlns="73a5ad5c-b488-48d9-8983-17b678f390ed">
      <UserInfo>
        <DisplayName/>
        <AccountId xsi:nil="true"/>
        <AccountType/>
      </UserInfo>
    </CPI_x0020_Project_x0020_Owner0>
    <CPI_x0020_Army_x0020_PowerSteering_x0020_Number xmlns="73a5ad5c-b488-48d9-8983-17b678f390ed" xsi:nil="true"/>
    <QMSOffice xmlns="73A5AD5C-B488-48D9-8983-17B678F390ED">95</QMSOffice>
    <QMS_x0020_Status xmlns="73A5AD5C-B488-48D9-8983-17B678F390ED">Published</QMS_x0020_Status>
    <Process_x0020_Type xmlns="73a5ad5c-b488-48d9-8983-17b678f390ed">3</Process_x0020_Type>
    <ISOStandardParagraphNumber xmlns="73A5AD5C-B488-48D9-8983-17B678F390ED"/>
    <Description0 xmlns="73A5AD5C-B488-48D9-8983-17B678F390ED">Attachment 5 to 12501-SPD.</Description0>
    <Primary_x0020_Community_x0020_of_x0020_Practice xmlns="73a5ad5c-b488-48d9-8983-17b678f390ed">16</Primary_x0020_Community_x0020_of_x0020_Practice>
    <LSS_x002f_CPI_x0020_date_x0020_completed xmlns="73A5AD5C-B488-48D9-8983-17B678F390ED" xsi:nil="true"/>
    <POD_x0020_Category xmlns="73a5ad5c-b488-48d9-8983-17b678f390ed" xsi:nil="true"/>
    <Unique_x0020_Local_x002f_Regional_x0020_Other_x0020__x0023_5 xmlns="73a5ad5c-b488-48d9-8983-17b678f390ed" xsi:nil="true"/>
    <Process_x0020_Reviewed_x0020_Date xmlns="73a5ad5c-b488-48d9-8983-17b678f390ed" xsi:nil="true"/>
    <LegacyProcessLink xmlns="73A5AD5C-B488-48D9-8983-17B678F390ED">
      <Url xsi:nil="true"/>
      <Description xsi:nil="true"/>
    </LegacyProcessLink>
    <Point_x0020_of_x0020_Contact xmlns="73A5AD5C-B488-48D9-8983-17B678F390ED">
      <UserInfo>
        <DisplayName>Swenson, Daniel P SPL</DisplayName>
        <AccountId>13553</AccountId>
        <AccountType/>
      </UserInfo>
    </Point_x0020_of_x0020_Contact>
    <Key_x0020_Process_x002d__x003f_ xmlns="73a5ad5c-b488-48d9-8983-17b678f390ed">true</Key_x0020_Process_x002d__x003f_>
    <ProcessNumber xmlns="73A5AD5C-B488-48D9-8983-17B678F390ED" xsi:nil="true"/>
    <_x0032_nd_x0020_Author xmlns="73A5AD5C-B488-48D9-8983-17B678F390ED">
      <UserInfo>
        <DisplayName>Eakle, Wade L SPD</DisplayName>
        <AccountId>14660</AccountId>
        <AccountType/>
      </UserInfo>
    </_x0032_nd_x0020_Author>
    <LegacyProcess xmlns="73A5AD5C-B488-48D9-8983-17B678F390ED" xsi:nil="true"/>
    <Best_x0020_Practice xmlns="73a5ad5c-b488-48d9-8983-17b678f390ed">false</Best_x0020_Practice>
    <Process_x0020_Reviewd_x0020_By xmlns="73a5ad5c-b488-48d9-8983-17b678f390ed">
      <UserInfo>
        <DisplayName/>
        <AccountId xsi:nil="true"/>
        <AccountType/>
      </UserInfo>
    </Process_x0020_Reviewd_x0020_By>
    <Unique_x0020_Local_x002f_Regional_x0020_Other_x0020__x0023_4 xmlns="73a5ad5c-b488-48d9-8983-17b678f390ed" xsi:nil="true"/>
    <National_x0020_Process_x0020_Number xmlns="73a5ad5c-b488-48d9-8983-17b678f390ed">12</National_x0020_Process_x0020_Number>
    <DFAR_x0020_Listing xmlns="73a5ad5c-b488-48d9-8983-17b678f390ed"/>
    <CPI_x0020_Initiative_x0020_Date_x0020_Planned xmlns="73a5ad5c-b488-48d9-8983-17b678f390ed" xsi:nil="true"/>
    <CPI_x0020_Army_x0020_PowerSteering_x0020_Link xmlns="73a5ad5c-b488-48d9-8983-17b678f390ed">
      <Url xsi:nil="true"/>
      <Description xsi:nil="true"/>
    </CPI_x0020_Army_x0020_PowerSteering_x0020_Link>
    <Subregion_x0020_or_x0020_District xmlns="73a5ad5c-b488-48d9-8983-17b678f390ed" xsi:nil="true"/>
    <CPI_x0020_Initiative_x0020_In_x0020_Progress_x002d__x003f_ xmlns="73a5ad5c-b488-48d9-8983-17b678f390ed">No</CPI_x0020_Initiative_x0020_In_x0020_Progress_x002d__x003f_>
    <CPI_x0020_Project_x0020_Owner xmlns="73a5ad5c-b488-48d9-8983-17b678f390ed">
      <UserInfo>
        <DisplayName/>
        <AccountId xsi:nil="true"/>
        <AccountType/>
      </UserInfo>
    </CPI_x0020_Project_x0020_Owner>
    <Unique_x0020_Local_x002f_Regional_x0020_Office_x002f_Owner xmlns="73a5ad5c-b488-48d9-8983-17b678f390ed" xsi:nil="true"/>
    <ACE_x002d_IT_x0020_ServiceCategory xmlns="73a5ad5c-b488-48d9-8983-17b678f390ed" xsi:nil="true"/>
    <ACE_x002d_IT_x0020_IMIT_x0020_Mission_x0020_Area xmlns="73a5ad5c-b488-48d9-8983-17b678f390ed" xsi:nil="true"/>
    <ACE_x002d_IT_x0020_MissionAreaClass xmlns="73a5ad5c-b488-48d9-8983-17b678f390ed" xsi:nil="true"/>
    <ACE_x002d_IT_x0020_ServiceArea xmlns="73a5ad5c-b488-48d9-8983-17b678f390ed" xsi:nil="true"/>
  </documentManagement>
</p:properties>
</file>

<file path=customXml/itemProps1.xml><?xml version="1.0" encoding="utf-8"?>
<ds:datastoreItem xmlns:ds="http://schemas.openxmlformats.org/officeDocument/2006/customXml" ds:itemID="{BD6D62A2-3248-4C11-A0BD-766A5C36D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5AD5C-B488-48D9-8983-17B678F390ED"/>
    <ds:schemaRef ds:uri="73a5ad5c-b488-48d9-8983-17b678f390e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47ABDCB-0C66-4EB9-96D1-861BE35C6AB5}">
  <ds:schemaRefs>
    <ds:schemaRef ds:uri="http://schemas.microsoft.com/sharepoint/v3/contenttype/forms"/>
  </ds:schemaRefs>
</ds:datastoreItem>
</file>

<file path=customXml/itemProps3.xml><?xml version="1.0" encoding="utf-8"?>
<ds:datastoreItem xmlns:ds="http://schemas.openxmlformats.org/officeDocument/2006/customXml" ds:itemID="{B198A6B0-7209-48DD-BAAE-3648D4B20F85}">
  <ds:schemaRefs>
    <ds:schemaRef ds:uri="http://www.w3.org/XML/1998/namespace"/>
    <ds:schemaRef ds:uri="http://schemas.microsoft.com/office/2006/metadata/properties"/>
    <ds:schemaRef ds:uri="http://purl.org/dc/elements/1.1/"/>
    <ds:schemaRef ds:uri="http://schemas.openxmlformats.org/package/2006/metadata/core-properties"/>
    <ds:schemaRef ds:uri="73A5AD5C-B488-48D9-8983-17B678F390ED"/>
    <ds:schemaRef ds:uri="http://purl.org/dc/terms/"/>
    <ds:schemaRef ds:uri="73a5ad5c-b488-48d9-8983-17b678f390ed"/>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PPT_Master_Slide_Template</Template>
  <TotalTime>20447</TotalTime>
  <Words>7436</Words>
  <Application>Microsoft Office PowerPoint</Application>
  <PresentationFormat>On-screen Show (4:3)</PresentationFormat>
  <Paragraphs>696</Paragraphs>
  <Slides>60</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60</vt:i4>
      </vt:variant>
    </vt:vector>
  </HeadingPairs>
  <TitlesOfParts>
    <vt:vector size="65" baseType="lpstr">
      <vt:lpstr>Arial</vt:lpstr>
      <vt:lpstr>Calibri</vt:lpstr>
      <vt:lpstr>Wingdings</vt:lpstr>
      <vt:lpstr>Title Master</vt:lpstr>
      <vt:lpstr>Slide Master</vt:lpstr>
      <vt:lpstr>South Pacific Division   </vt:lpstr>
      <vt:lpstr>Summary</vt:lpstr>
      <vt:lpstr>History of Procedure</vt:lpstr>
      <vt:lpstr>Mitigation Ratio-Setting Procedure</vt:lpstr>
      <vt:lpstr>Flow Chart</vt:lpstr>
      <vt:lpstr>Checklist Step 1</vt:lpstr>
      <vt:lpstr>Checklist Step 2</vt:lpstr>
      <vt:lpstr>Checklist Table 1 </vt:lpstr>
      <vt:lpstr>Checklist BAMI Table </vt:lpstr>
      <vt:lpstr>Checklist Table 2 </vt:lpstr>
      <vt:lpstr>Checklist Steps 3-8</vt:lpstr>
      <vt:lpstr>Checklist Steps 9-10</vt:lpstr>
      <vt:lpstr>Checklist Tips </vt:lpstr>
      <vt:lpstr>Example 1: step 1</vt:lpstr>
      <vt:lpstr>Example 1: steps 2.a-c </vt:lpstr>
      <vt:lpstr>Example 1: step 2.a – Table 1</vt:lpstr>
      <vt:lpstr>Step 2.a: Number Line example</vt:lpstr>
      <vt:lpstr>Step 2.a: Number Line example 1 (continued)</vt:lpstr>
      <vt:lpstr>Example 6: step 2.b – BAMI using CRAM</vt:lpstr>
      <vt:lpstr>Step 2.b BAMI Instructions</vt:lpstr>
      <vt:lpstr>Example 9: step 2.c and 3 – Table 2</vt:lpstr>
      <vt:lpstr>Example 1: steps 3-5</vt:lpstr>
      <vt:lpstr>Example 1: steps 6-8</vt:lpstr>
      <vt:lpstr>Example 1: step 9</vt:lpstr>
      <vt:lpstr>Example 1: step 10</vt:lpstr>
      <vt:lpstr>Frequently Asked Questions (FAQ)</vt:lpstr>
      <vt:lpstr>FAQs (continued)</vt:lpstr>
      <vt:lpstr>FAQs (continued)</vt:lpstr>
      <vt:lpstr>FAQs (continued)</vt:lpstr>
      <vt:lpstr>FAQs (continued)</vt:lpstr>
      <vt:lpstr>FAQs (continued)</vt:lpstr>
      <vt:lpstr>FAQs (continued)</vt:lpstr>
      <vt:lpstr>FAQs (continued)</vt:lpstr>
      <vt:lpstr>FAQs (continued)</vt:lpstr>
      <vt:lpstr>FAQs (continued)</vt:lpstr>
      <vt:lpstr>FAQs (continued)</vt:lpstr>
      <vt:lpstr>January 2012 update</vt:lpstr>
      <vt:lpstr>January 2012 update (continued)</vt:lpstr>
      <vt:lpstr>January 2012 update (continued)</vt:lpstr>
      <vt:lpstr>August 2012 update</vt:lpstr>
      <vt:lpstr>August 2012 update (continued)</vt:lpstr>
      <vt:lpstr>August 2012 update (continued)</vt:lpstr>
      <vt:lpstr>August 2012 update (continued)</vt:lpstr>
      <vt:lpstr>November 2012 update</vt:lpstr>
      <vt:lpstr>July 2013 update</vt:lpstr>
      <vt:lpstr>July 2013 update (continued)</vt:lpstr>
      <vt:lpstr>July 2013 update (continued)</vt:lpstr>
      <vt:lpstr>September 2016 Update Summary</vt:lpstr>
      <vt:lpstr>Why is a Modification Needed?</vt:lpstr>
      <vt:lpstr>National Survey PO Results (2011)</vt:lpstr>
      <vt:lpstr>Preservation-Only Modification</vt:lpstr>
      <vt:lpstr>Mitigation Rule preservation criteria </vt:lpstr>
      <vt:lpstr>Mitigation Rule preservation criteria (continued)</vt:lpstr>
      <vt:lpstr>New PO Methodology</vt:lpstr>
      <vt:lpstr>New PO Methodology (continued)</vt:lpstr>
      <vt:lpstr>Expected Results</vt:lpstr>
      <vt:lpstr>Questions/Issues Addressed</vt:lpstr>
      <vt:lpstr>Questions/Issues Addressed (continued)</vt:lpstr>
      <vt:lpstr>POC’s (PDT)</vt:lpstr>
      <vt:lpstr>PowerPoint Presentation</vt:lpstr>
    </vt:vector>
  </TitlesOfParts>
  <Company>USACE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Mitigation Ratio Training presentation</dc:title>
  <dc:creator>L0PA9PKM</dc:creator>
  <cp:keywords>Mitigation Ratio_x000d_
Training Presentation</cp:keywords>
  <cp:lastModifiedBy>Christopher McClure Parrish</cp:lastModifiedBy>
  <cp:revision>424</cp:revision>
  <cp:lastPrinted>2016-08-31T17:41:07Z</cp:lastPrinted>
  <dcterms:created xsi:type="dcterms:W3CDTF">2010-08-02T22:09:00Z</dcterms:created>
  <dcterms:modified xsi:type="dcterms:W3CDTF">2017-01-31T17:08:15Z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0x010100F1045394DC4540D3B186153FF2D5B186001060F89EBCAC7C48873B0BCD3B5E7520</vt:lpwstr>
  </property>
  <property fmtid="{D5CDD505-2E9C-101B-9397-08002B2CF9AE}" pid="3" name="Primary Community of Practice">
    <vt:lpwstr>16</vt:lpwstr>
  </property>
  <property fmtid="{D5CDD505-2E9C-101B-9397-08002B2CF9AE}" pid="4" name="2nd Author">
    <vt:lpwstr/>
  </property>
  <property fmtid="{D5CDD505-2E9C-101B-9397-08002B2CF9AE}" pid="5" name="ES Supplement ?">
    <vt:lpwstr>false</vt:lpwstr>
  </property>
  <property fmtid="{D5CDD505-2E9C-101B-9397-08002B2CF9AE}" pid="6" name="Description0">
    <vt:lpwstr>Mitigation Ratio Training presentation</vt:lpwstr>
  </property>
  <property fmtid="{D5CDD505-2E9C-101B-9397-08002B2CF9AE}" pid="7" name="National Process Number">
    <vt:lpwstr>12</vt:lpwstr>
  </property>
  <property fmtid="{D5CDD505-2E9C-101B-9397-08002B2CF9AE}" pid="8" name="QMSLocation">
    <vt:lpwstr>9</vt:lpwstr>
  </property>
  <property fmtid="{D5CDD505-2E9C-101B-9397-08002B2CF9AE}" pid="9" name="Process Type">
    <vt:lpwstr>3</vt:lpwstr>
  </property>
  <property fmtid="{D5CDD505-2E9C-101B-9397-08002B2CF9AE}" pid="10" name="Process Reviewd By">
    <vt:lpwstr/>
  </property>
  <property fmtid="{D5CDD505-2E9C-101B-9397-08002B2CF9AE}" pid="11" name="CPI Initiative In Progress-?">
    <vt:lpwstr>No</vt:lpwstr>
  </property>
  <property fmtid="{D5CDD505-2E9C-101B-9397-08002B2CF9AE}" pid="12" name="Advocate/Process Ownder">
    <vt:lpwstr>CESPD-PDS-O</vt:lpwstr>
  </property>
  <property fmtid="{D5CDD505-2E9C-101B-9397-08002B2CF9AE}" pid="13" name="2nd Point of Contact">
    <vt:lpwstr/>
  </property>
  <property fmtid="{D5CDD505-2E9C-101B-9397-08002B2CF9AE}" pid="14" name="LegacyProcessLink">
    <vt:lpwstr/>
  </property>
  <property fmtid="{D5CDD505-2E9C-101B-9397-08002B2CF9AE}" pid="15" name="CPI Project Owner">
    <vt:lpwstr/>
  </property>
  <property fmtid="{D5CDD505-2E9C-101B-9397-08002B2CF9AE}" pid="16" name="QMSOffice">
    <vt:lpwstr>132</vt:lpwstr>
  </property>
  <property fmtid="{D5CDD505-2E9C-101B-9397-08002B2CF9AE}" pid="17" name="CPI Army PowerSteering Link">
    <vt:lpwstr/>
  </property>
  <property fmtid="{D5CDD505-2E9C-101B-9397-08002B2CF9AE}" pid="18" name="QMS Status">
    <vt:lpwstr>Published</vt:lpwstr>
  </property>
  <property fmtid="{D5CDD505-2E9C-101B-9397-08002B2CF9AE}" pid="19" name="Key Process-?">
    <vt:lpwstr>false</vt:lpwstr>
  </property>
  <property fmtid="{D5CDD505-2E9C-101B-9397-08002B2CF9AE}" pid="20" name="Point of Contact">
    <vt:lpwstr>Cavanaugh, Thomas J SPD16054</vt:lpwstr>
  </property>
  <property fmtid="{D5CDD505-2E9C-101B-9397-08002B2CF9AE}" pid="21" name="CPI Project Owner0">
    <vt:lpwstr/>
  </property>
  <property fmtid="{D5CDD505-2E9C-101B-9397-08002B2CF9AE}" pid="22" name="Author0">
    <vt:lpwstr>Eakle, Wade L SPD14660</vt:lpwstr>
  </property>
  <property fmtid="{D5CDD505-2E9C-101B-9397-08002B2CF9AE}" pid="23" name="Best Practice">
    <vt:lpwstr>false</vt:lpwstr>
  </property>
  <property fmtid="{D5CDD505-2E9C-101B-9397-08002B2CF9AE}" pid="24" name="Attachment-?">
    <vt:lpwstr>true</vt:lpwstr>
  </property>
</Properties>
</file>