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  <p:sldMasterId id="2147483908" r:id="rId2"/>
    <p:sldMasterId id="2147483649" r:id="rId3"/>
    <p:sldMasterId id="2147483965" r:id="rId4"/>
    <p:sldMasterId id="2147484188" r:id="rId5"/>
    <p:sldMasterId id="2147484200" r:id="rId6"/>
    <p:sldMasterId id="2147484212" r:id="rId7"/>
    <p:sldMasterId id="2147484224" r:id="rId8"/>
    <p:sldMasterId id="2147484236" r:id="rId9"/>
    <p:sldMasterId id="2147484248" r:id="rId10"/>
    <p:sldMasterId id="2147484260" r:id="rId11"/>
    <p:sldMasterId id="2147484273" r:id="rId12"/>
    <p:sldMasterId id="2147484285" r:id="rId13"/>
    <p:sldMasterId id="2147484297" r:id="rId14"/>
    <p:sldMasterId id="2147484309" r:id="rId15"/>
    <p:sldMasterId id="2147484321" r:id="rId16"/>
    <p:sldMasterId id="2147484335" r:id="rId17"/>
    <p:sldMasterId id="2147484347" r:id="rId18"/>
    <p:sldMasterId id="2147484359" r:id="rId19"/>
    <p:sldMasterId id="2147484371" r:id="rId20"/>
    <p:sldMasterId id="2147484383" r:id="rId21"/>
    <p:sldMasterId id="2147484395" r:id="rId22"/>
    <p:sldMasterId id="2147484407" r:id="rId23"/>
    <p:sldMasterId id="2147484419" r:id="rId24"/>
    <p:sldMasterId id="2147484431" r:id="rId25"/>
    <p:sldMasterId id="2147484443" r:id="rId26"/>
    <p:sldMasterId id="2147484455" r:id="rId27"/>
    <p:sldMasterId id="2147484467" r:id="rId28"/>
    <p:sldMasterId id="2147484479" r:id="rId29"/>
    <p:sldMasterId id="2147484492" r:id="rId30"/>
    <p:sldMasterId id="2147484505" r:id="rId31"/>
    <p:sldMasterId id="2147484517" r:id="rId32"/>
    <p:sldMasterId id="2147484529" r:id="rId33"/>
    <p:sldMasterId id="2147484542" r:id="rId34"/>
  </p:sldMasterIdLst>
  <p:notesMasterIdLst>
    <p:notesMasterId r:id="rId46"/>
  </p:notesMasterIdLst>
  <p:handoutMasterIdLst>
    <p:handoutMasterId r:id="rId47"/>
  </p:handoutMasterIdLst>
  <p:sldIdLst>
    <p:sldId id="297" r:id="rId35"/>
    <p:sldId id="298" r:id="rId36"/>
    <p:sldId id="299" r:id="rId37"/>
    <p:sldId id="300" r:id="rId38"/>
    <p:sldId id="301" r:id="rId39"/>
    <p:sldId id="304" r:id="rId40"/>
    <p:sldId id="303" r:id="rId41"/>
    <p:sldId id="305" r:id="rId42"/>
    <p:sldId id="306" r:id="rId43"/>
    <p:sldId id="307" r:id="rId44"/>
    <p:sldId id="308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D86"/>
    <a:srgbClr val="60A867"/>
    <a:srgbClr val="BCDA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4783" autoAdjust="0"/>
  </p:normalViewPr>
  <p:slideViewPr>
    <p:cSldViewPr>
      <p:cViewPr varScale="1">
        <p:scale>
          <a:sx n="72" d="100"/>
          <a:sy n="72" d="100"/>
        </p:scale>
        <p:origin x="-17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1938" tIns="45969" rIns="91938" bIns="4596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1938" tIns="45969" rIns="91938" bIns="4596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7EE145-BCE7-4BD5-B2E6-2E2AD50508B8}" type="datetimeFigureOut">
              <a:rPr lang="en-US"/>
              <a:pPr>
                <a:defRPr/>
              </a:pPr>
              <a:t>7/11/2013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1938" tIns="45969" rIns="91938" bIns="4596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1938" tIns="45969" rIns="91938" bIns="4596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3B7A24-2C38-40E1-B2EB-98186D9D6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392"/>
            <a:ext cx="5608320" cy="41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5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575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55A256-1CB0-4A08-8BED-081B5870C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Good morning.  I’m Beverly Noel-Chavez, Chief of Operations Support Branch for the Albuquerque District.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I’m here to talk about our missions, programs, and typical projects we accomplish, and showing a couple of potential projects we have coming up.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U.S. Army Corps of Engineers has a number of important Civil Works missions, some of which we proudly carry out here in Albuquerque District.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Operations Division is primarily responsible for dams and lakes in Albuquerque District, and related operations, maintenance, and impacts of these important projects.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02728-5221-4CBB-B8A9-3715AEAF0778}" type="slidenum">
              <a:rPr lang="en-US" b="0" i="0" smtClean="0"/>
              <a:pPr/>
              <a:t>11</a:t>
            </a:fld>
            <a:endParaRPr lang="en-US" b="0" i="0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969315" y="8829675"/>
            <a:ext cx="30394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68" tIns="46533" rIns="93068" bIns="46533" anchor="b"/>
          <a:lstStyle/>
          <a:p>
            <a:pPr algn="r" defTabSz="930275"/>
            <a:fld id="{DE1866E5-8E2B-4CE7-8318-2A1D6D861FC5}" type="slidenum">
              <a:rPr lang="en-US" sz="1200" b="1" i="1"/>
              <a:pPr algn="r" defTabSz="930275"/>
              <a:t>11</a:t>
            </a:fld>
            <a:endParaRPr lang="en-US" sz="1200" b="1" i="1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534988"/>
            <a:ext cx="5011738" cy="3759200"/>
          </a:xfrm>
          <a:ln/>
        </p:spPr>
      </p:sp>
      <p:sp>
        <p:nvSpPr>
          <p:cNvPr id="6205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2982" y="4403726"/>
            <a:ext cx="7010400" cy="4183063"/>
          </a:xfrm>
          <a:ln/>
        </p:spPr>
        <p:txBody>
          <a:bodyPr/>
          <a:lstStyle/>
          <a:p>
            <a:pPr>
              <a:lnSpc>
                <a:spcPct val="130000"/>
              </a:lnSpc>
              <a:buFontTx/>
              <a:buNone/>
              <a:defRPr/>
            </a:pPr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Corps Districts are generally organized around</a:t>
            </a:r>
            <a:r>
              <a:rPr lang="en-US" baseline="0" dirty="0" smtClean="0"/>
              <a:t> hydrologic watershed basins.  We include five watershed basins in Albuquerque District.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operate and maintain dams in four of these five basins, shown by the red boxes on this map, and listed to the right.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of these dams and supporting facilities undergoes continuing operations and maintenance, funded by fiscal year budgeting.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Depending upon funding, we add non-routine projects that may be backlog maintenance or significant repairs or rehabilitations at the various locations. 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6438"/>
            <a:ext cx="4624387" cy="3468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974" y="4213627"/>
            <a:ext cx="5139251" cy="448264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230F-8102-4C1C-8678-B66FF880F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0425-3443-4B04-B679-24C722E38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430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95400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478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D5BD-EB4D-44B9-8593-F9120DC54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FDA4-15D8-4CC9-A813-62FBA3B04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49" y="152401"/>
            <a:ext cx="2152651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1" y="152401"/>
            <a:ext cx="6305551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46D74C-098C-4773-A7FD-CC50924E7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7EE5-BDF8-45A9-85A2-2B0B747A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C0E9-229B-48F9-9FE9-3710A9C90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8A7D9-28B1-49D4-BF2B-0A16B3216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E3DAD-9B47-42AA-A214-1FC64DB4C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8061-647D-42C9-A704-0930AFFBA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D59C8-D199-4170-963F-E4802A317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67138-5875-4602-8701-6B6C74E41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5D9B-E939-49D7-95D9-EAB969273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48164-DAA5-434D-AB86-91F5601BF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CDA1-52D5-44C1-B069-082FF7CA8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F1A6-C746-46E6-9DC7-D4536AD3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8C1E-BB27-424C-9A45-5948AFCE3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CF3D-0383-45BD-A67A-47C095C88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0F29-E8D1-420A-817B-24C5C0F58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4349-9198-46F5-88E3-771AEC7F3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FC27-C98A-4D0D-B4F1-B198A200D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8506-20FD-479B-AD5D-2878D3A4E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5608-21CD-4198-B46D-73BD40AD9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3421-AFEC-4716-83B4-635F9432E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C63E-D207-4474-988B-C479A05EF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D49F-7526-4B7F-B26D-AC03386FD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3EB2-EEA2-4AC5-B673-85216E7D00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34DA-D333-4027-8A92-F109224B0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83AC-3B19-4345-8B8F-50B937997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7002-73F3-4495-AE5A-EF48C5D16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CF97D-141D-49FB-8341-2FEDB651F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D93A-AA70-41BC-A82F-5C8874803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EA3F-2C6C-4787-92E0-E5F06748B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83A6-5923-40E6-8572-BD089C7B5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2103-B4CF-48DF-9F24-BE5453C88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C530-469F-45EE-A2DD-93F1FBF0B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34C9E-207C-45B5-9DC0-4BF70D314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C2E8-7ABC-4179-92EC-A3B5B7C04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7738-4D4A-4C1F-BE26-4E0F502AD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6DE6-9689-4BDA-A3C7-43EA2BDEA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9373-38EC-46A1-A89B-D76B25603B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B851-14B5-416D-B7E2-E34BE319B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6122-4B88-49B8-84CD-B78AB3A01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7C0F-CDD7-4CAA-BC11-734D94952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F20D-30CF-43B6-97F0-9CDBDB94A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AB37-37FF-4FE0-90BE-E9C66C532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B14D-0951-4C12-BEF7-0794FA3CD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D888-8FA9-495F-AFD7-ECBD9F086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A752-855A-4173-AABE-32462B371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1B4A-1D05-4E6E-89E2-4FF321F5B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FCF0-FF21-4396-B392-B34E58204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AB34D-4BA6-41BD-B4D6-5950C308F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E9D6-9186-4CFD-96DB-34B36F257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4D105-5968-48F7-8CE7-A65206EAF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F27B1FE-B5A9-4753-9E26-DD8CCFC7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534412-7743-466D-BF3E-96F7737B3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F359-5EF0-49CA-AEB3-6653AC24A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430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95400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478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E03B-6E67-4259-98DC-78281B700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80EB-ED91-4F6F-AE90-AF5740539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7BDB-1881-436A-AD90-CBC8FBF40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DBB3-C7C3-4B2E-9BFD-CE42BFB61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C9DB-B826-4678-AB12-DE178D7C3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B2EF-A1B5-4482-B081-5005D5222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4061-A7E9-4ABC-9989-A5BC534C5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5F9F-75CE-42DF-BC77-7458227E7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535A-F0D6-41F4-A536-8F10A1F9B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D1DE-F0E2-4231-A142-EC34D3870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D7F7-37F9-453C-8A5D-D4C554339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01955-F410-4122-BCC1-EFBE5F364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0E00-77E4-4226-BE54-5ADE84BA8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9AFC-EA6B-4503-9EDE-586ADAC0C1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1E52-431B-47E5-888F-7CC09F444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6724-7C49-40DF-948D-6BEA7BE5E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6B26-6C2B-44BE-962D-F3299D194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79DD-2CB9-49C4-A3E7-EE5F4F7F0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C430-D82F-4DD0-8FB2-ACE7DD08D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6F86-828C-4F50-BD1C-797BEC673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0AB6-636B-4FAA-B099-E5D30FC6E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1F44-6A03-4B7C-B87F-2ABEA5D8D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86-FC9F-4891-B5E2-3A1FCBDBB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9F3E-C0DD-4D6D-8213-77BA47435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5EC8-0659-4C5B-8413-ED28BE25BA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9121-7DD2-4269-9C34-51919A134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A76F-33D2-4361-8B3E-C02A387D6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04A6E-EBAC-4622-9377-6A862405C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282A-E028-4908-A841-5E885ADE1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0B89-6F50-4954-8C59-93B49E1B0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5D60-B86E-4340-AF29-8FC63FBD0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68076-A098-42C3-B1FD-83E8AB508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75DC-3F7E-4BE4-8D1E-3DAD9FD7B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FCCF-9D64-4A11-BEC2-0BAD5387C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CAF1-4022-421A-A3B4-067FC724B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393A-524F-4B6F-95D0-997AF038ED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3BAB-615B-4658-8F4A-51A037C7F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03392-382A-42C7-97FA-B2E90460C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EFDD-4D20-42C9-8A1A-F317226CF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AB7D-39E3-466D-9DCC-1A31D42CE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3913-9EE0-49A6-B71F-0EA46591A3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B9D2-DB46-4908-879E-34022B521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1F6E-A36D-49C0-8BE1-699D463E0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CF94-6356-40DB-BABF-76CA972CB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D0DC-F5B8-47F1-93C8-7E0706DB7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C421-AEB6-4F63-BCD7-A3548634BD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1E49-5B6B-4A53-B553-68CDBE6AB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1B07-AF0F-44D6-9134-960AB6BAE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ABA64-5960-4F5D-B859-2C20D598E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269E-47C8-40F2-803B-E37A0B152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B1D1-6BC1-4F90-80E4-99CF2CA2B6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17CE-BE13-4523-B8AD-42158E972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C877-A49A-427F-8C29-3FE582574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CEE0-F869-4D21-A2E7-189104A84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F875-82D4-4914-9ADD-84E0B7B14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293B-D8C7-435D-85D1-9F4413E6C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94D7-FDD6-487D-993C-29432415E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4883-CA23-4642-99C3-57A8BE204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6742-CD6A-43B6-B8E8-7F34E3AC2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36765-1BC7-4C99-B83B-9AAD9271F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C2A4-9B89-4A33-9AC1-365051BE2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378FF-6D48-4A70-9BD9-1D5FAA4DC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EDCC-ACA5-471F-B19F-8C8293DD3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35894-7DE3-4733-A97F-B394508F0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884D-3C4B-4CD3-B2C8-EE92F01AE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6891-87B9-4C40-B611-1227352AD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6CA6-538A-4ABC-91E8-C44E0B42A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7609-B069-4517-B3C6-CA0A874DE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D318-C77F-45A5-964C-3B0FAE279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8D50-5BD1-4523-9EB2-FC4C10D12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A83AC-B932-4724-B6EC-B5147C602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0AEB-E5D7-4CED-97E2-25A352646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99C3-930F-44C0-9DC6-750874EF5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8DDC-CB90-4B2B-88C7-023541C37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6CB1-BBCD-4D52-B63F-E87BDEB2B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BDD0-78B1-46C5-A4E6-AD7C89538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7D49-8BF2-4F13-BAC2-D0B4B4C91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D3919-567B-41C6-AC71-F10E30DD4F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4ADA-6668-4C96-86D7-FCAEDE834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45A8-FFD9-429A-9BA5-4C5D8CC28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9D59E-41E7-42BA-A89B-71938F9E5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3C168-12F4-4D65-8DB7-22F7ABA15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DB41-9870-4396-9D73-662E1D492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A83B-EA09-4C30-B0C0-50F98B7A5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2768-3D5F-4C61-B8CA-1A86718FB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883D0-C9C1-49A5-95F7-C6EC05EDC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F662-4412-4101-BA21-D45B49085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FF19-F09D-4614-91BB-5FF2BA0F7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65B87-C96F-40EB-AA68-6C1E30224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92A8-8574-42DB-B5C9-80BADE414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99D6-D44B-4324-9B0F-7319A232D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2EF2-3BC1-46E3-A5F9-7F428730D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6892-EDFF-49F3-8462-B5A536B8F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F5F3-CB7C-4095-973C-EE212E40E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C88B0-0295-4078-A25F-C85383FFE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C28F1-22D4-46C7-ABE7-D0F8DAA67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80AB-17F9-4E39-978E-907049685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BB10-DC92-4B2F-8775-1B970A04F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430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95400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478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6374-94B5-48E4-8ADB-58EDC786B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EBD2-7973-4D56-9747-1A4C490E6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DA4A-2A7A-43C1-B757-4581FB1D2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164C-D6C7-4979-B4D4-A3FC24A48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6DDB-3098-4D8E-99EA-73C49A493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DABB-3CDF-4FA4-B76E-5D46918CF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6BCD-D9DC-43C8-A791-511858EB8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C42D-B1E8-41A4-94AA-8407B033F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5AAA-61D3-439E-BDDB-297D75711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FB1F-86EA-42BE-B16E-07748142E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C216-7A9F-47CB-98AA-7C72C2FA4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D2F4-8A50-4960-996D-EC705A9A8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7C42-46C1-4620-8FCA-2D284F1A9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33B8-DE93-4E64-8899-CAAE00D72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286D-2126-4F5F-828C-D26DC1D65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536E-3993-4386-A9B5-98FA16AE9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B67F-E4D0-4C45-A901-227E38FB7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007B-0254-4382-BE70-3162EFB38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1CB2-29B5-420D-9D06-029A0B265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3947-9BB2-48AC-B703-2066A018E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0F8F-AE99-48B6-8C9C-C68459494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E664-37B4-4BD9-883E-1D27AB20A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175A2-93C0-4B2C-8519-D1F37D54B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5967-B391-4FEC-8213-6276ED71D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945A-B8FC-4296-B38A-0BB909C4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3433-27D9-435A-B3F5-15572E3F3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64ED-8885-4688-A50B-EE5BAFD68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B88F-8185-49CB-BEFB-2D765A41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1EEF-88E8-4F70-AD97-9F6177AA4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7E27-AA09-444A-8E06-1B4A6D3F6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6438-93CA-41E6-9981-802079CB9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6378-9B36-4EBD-8983-2F4EEDBA8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F032-0BE3-424E-98B7-924E73E70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D2C7-2C43-4EDD-B27B-A3FF60280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5513-5F75-4BF2-9F7E-EC073FB2C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53A8-35CA-45B8-A203-3B58E1D68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26CE-F7CD-4D90-BE70-B1ED3AD5B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ECAC-212B-4A9D-8483-0FF938293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E755-0A61-4C2A-B3AC-1A151CAF7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BFA6191-195D-4952-8363-F670A17E0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1C16-76A6-4861-8A44-52DD98C13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0548-9CE6-4779-A62B-604AD1B4B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AF73-4924-4EDF-85E8-7FE30C2DB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0A9B-A2A8-4A21-A489-1054B536C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4F405-B7BB-4600-A11B-41047AF8C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1FE9-C5AA-4917-B544-A8E5A6F46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4BCC-78F0-4ABF-923D-356EEEA1B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B8192-0146-4861-9F70-14C88DC9C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80EE-1AAF-40D8-A65D-A6306FEFE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ED63-8209-4AD0-86FD-F25D7B05A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0A940-A172-4CBF-B9AE-A19A31F08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B93F-260E-4E72-90A3-E7BC5023E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BFA6191-195D-4952-8363-F670A17E0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DA4A-2A7A-43C1-B757-4581FB1D2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164C-D6C7-4979-B4D4-A3FC24A48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C6DDB-3098-4D8E-99EA-73C49A493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DABB-3CDF-4FA4-B76E-5D46918CF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850DE-5524-4B82-AB64-A2D26B058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6BCD-D9DC-43C8-A791-511858EB8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C42D-B1E8-41A4-94AA-8407B033F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5AAA-61D3-439E-BDDB-297D75711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FB1F-86EA-42BE-B16E-07748142E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C216-7A9F-47CB-98AA-7C72C2FA4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D2F4-8A50-4960-996D-EC705A9A8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286D-2126-4F5F-828C-D26DC1D65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536E-3993-4386-A9B5-98FA16AE9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B67F-E4D0-4C45-A901-227E38FB7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007B-0254-4382-BE70-3162EFB38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3EB2-F773-4BFE-9901-EA594037B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1CB2-29B5-420D-9D06-029A0B265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3947-9BB2-48AC-B703-2066A018E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0F8F-AE99-48B6-8C9C-C68459494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E664-37B4-4BD9-883E-1D27AB20A1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175A2-93C0-4B2C-8519-D1F37D54B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25967-B391-4FEC-8213-6276ED71D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3433-27D9-435A-B3F5-15572E3F3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64ED-8885-4688-A50B-EE5BAFD68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B88F-8185-49CB-BEFB-2D765A41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1EEF-88E8-4F70-AD97-9F6177AA4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7555-D777-4295-98C5-02C8392E4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7E27-AA09-444A-8E06-1B4A6D3F6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6438-93CA-41E6-9981-802079CB9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6378-9B36-4EBD-8983-2F4EEDBA8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F032-0BE3-424E-98B7-924E73E70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D2C7-2C43-4EDD-B27B-A3FF60280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5513-5F75-4BF2-9F7E-EC073FB2C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26CE-F7CD-4D90-BE70-B1ED3AD5B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ECAC-212B-4A9D-8483-0FF938293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E755-0A61-4C2A-B3AC-1A151CAF7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BFA6191-195D-4952-8363-F670A17E0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CD01-E38D-42B4-9A48-DCFBBC53C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1C16-76A6-4861-8A44-52DD98C13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0548-9CE6-4779-A62B-604AD1B4B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AF73-4924-4EDF-85E8-7FE30C2DB8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0A9B-A2A8-4A21-A489-1054B536C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4F405-B7BB-4600-A11B-41047AF8CC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1FE9-C5AA-4917-B544-A8E5A6F46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B8192-0146-4861-9F70-14C88DC9C0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F80EE-1AAF-40D8-A65D-A6306FEFE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ED63-8209-4AD0-86FD-F25D7B05A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0A940-A172-4CBF-B9AE-A19A31F083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92E19-C1A5-4F27-BAE2-9F21DB6EF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B93F-260E-4E72-90A3-E7BC5023EA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BFA6191-195D-4952-8363-F670A17E0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441F-27D6-4698-BFE4-94E8241A2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40C3-1CAB-420E-BD23-136AAE3E3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27045-D06E-4AB5-957F-854A0BB53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C0DD8-3CDC-4293-A866-08452EF52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8D21-37BF-4CB1-966C-653691C7F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9C55-D7FC-4BF2-8CDC-1F5223DF1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97AA-3D88-4CD3-8E1D-61DE25FB1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430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95400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4478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9A7B-9428-4104-BAD8-F0E6C95E6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86AA-C195-4A21-9ED0-EF3175AC7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996A-58E0-4321-AD01-265146C556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20E8-0823-4143-9190-8CED861A5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D211-9861-4B78-B2FF-65DD8A0CD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270E-E239-46C1-815F-F628DE32E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934D-3E16-4032-B58B-B0AAF7B93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0016-AFD5-4502-A17D-945712D36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9966-69E1-4EAE-A64D-D75E3CCCA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D2B5-819A-47D4-9B27-319E4B462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37CF-7F6C-40A3-AB13-994498FA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3CB3-745F-4129-BA28-6CA480962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05FA-E356-4869-931F-6CCB33623A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65BC-751E-4591-8456-F588AF9E0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4768-C744-425A-9DE7-18797C6FF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0BC90-07EF-4B4F-80E3-94FB88C2E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4506-987F-4646-B709-B44AC81BE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42CD-FF9D-453D-9C67-8974EAA24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9E2D-4102-4BE8-BF5F-4C08B3D9E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9F9D-025B-465F-92F0-990F6F36B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6904-460B-4FAE-9327-97B74021F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B174-46D3-49CC-81F6-5390502F1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07F7-6C1A-414D-993A-3CDB789A9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46BA-4E80-41B2-B0BD-EC817B340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4B77-3E6A-4795-A779-029A6D42A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B087-0192-4EA6-BE23-EC95D2321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FCBC-FF92-4944-8287-277B0221A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CD09-25D7-40E9-AF4E-111104A5A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5DF0-CE47-47CE-9055-17F2371A6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C7FDB-9F28-4E8F-A1FC-353902030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8CE2D-8A32-4CBF-BA2D-C8412CE8B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6A942-B54D-44BF-8CD3-4B145D4DD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7D91-ABC4-4433-8504-4082D9E298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977D-C750-4588-8C6E-0905C79DF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FC7FE-CBE1-4AFE-A9F3-0FBC07842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603E-DC8B-44A8-A216-752CB4205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FF0B-9D6F-45CB-AEEE-38EC010B6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8C28-7EA8-4CC7-8374-2B47F6510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3153-4FCA-49C1-A1A8-5EE32036E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77C40-1398-43E1-9313-C9FC9A4EF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239A-36D7-4E15-A852-66E497AC6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FC08B-BC45-445B-B5E5-3A9C1A750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CE0A6-DC28-44C8-A46C-18AF71818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90F5-289B-4548-B0CE-5395128B7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B389E-E108-40F2-8B91-C8E5D9CF5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30595-DE33-4E34-AEF9-9310833B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76E5-7355-4AD1-AE9E-D7D8822D9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93C6D-92CB-4449-9C5E-505F290C8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986B3-1704-4CB6-B66F-61BC5E386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26" Type="http://schemas.openxmlformats.org/officeDocument/2006/relationships/image" Target="../media/image16.jpeg"/><Relationship Id="rId39" Type="http://schemas.openxmlformats.org/officeDocument/2006/relationships/image" Target="../media/image29.png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11.jpeg"/><Relationship Id="rId34" Type="http://schemas.openxmlformats.org/officeDocument/2006/relationships/image" Target="../media/image24.jpeg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7.jpeg"/><Relationship Id="rId25" Type="http://schemas.openxmlformats.org/officeDocument/2006/relationships/image" Target="../media/image15.jpeg"/><Relationship Id="rId33" Type="http://schemas.openxmlformats.org/officeDocument/2006/relationships/image" Target="../media/image23.jpe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29" Type="http://schemas.openxmlformats.org/officeDocument/2006/relationships/image" Target="../media/image19.jpe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14.jpeg"/><Relationship Id="rId32" Type="http://schemas.openxmlformats.org/officeDocument/2006/relationships/image" Target="../media/image22.jpeg"/><Relationship Id="rId37" Type="http://schemas.openxmlformats.org/officeDocument/2006/relationships/image" Target="../media/image27.jpeg"/><Relationship Id="rId40" Type="http://schemas.openxmlformats.org/officeDocument/2006/relationships/image" Target="../media/image30.png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5.png"/><Relationship Id="rId23" Type="http://schemas.openxmlformats.org/officeDocument/2006/relationships/image" Target="../media/image13.jpeg"/><Relationship Id="rId28" Type="http://schemas.openxmlformats.org/officeDocument/2006/relationships/image" Target="../media/image18.jpeg"/><Relationship Id="rId36" Type="http://schemas.openxmlformats.org/officeDocument/2006/relationships/image" Target="../media/image26.jpe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9.jpeg"/><Relationship Id="rId31" Type="http://schemas.openxmlformats.org/officeDocument/2006/relationships/image" Target="../media/image2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jpeg"/><Relationship Id="rId22" Type="http://schemas.openxmlformats.org/officeDocument/2006/relationships/image" Target="../media/image12.jpe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Relationship Id="rId35" Type="http://schemas.openxmlformats.org/officeDocument/2006/relationships/image" Target="../media/image2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3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3.jpeg"/><Relationship Id="rId18" Type="http://schemas.openxmlformats.org/officeDocument/2006/relationships/image" Target="../media/image37.jpeg"/><Relationship Id="rId26" Type="http://schemas.openxmlformats.org/officeDocument/2006/relationships/image" Target="../media/image44.wmf"/><Relationship Id="rId39" Type="http://schemas.openxmlformats.org/officeDocument/2006/relationships/image" Target="../media/image54.jpeg"/><Relationship Id="rId3" Type="http://schemas.openxmlformats.org/officeDocument/2006/relationships/slideLayout" Target="../slideLayouts/slideLayout136.xml"/><Relationship Id="rId21" Type="http://schemas.openxmlformats.org/officeDocument/2006/relationships/image" Target="../media/image39.jpeg"/><Relationship Id="rId34" Type="http://schemas.openxmlformats.org/officeDocument/2006/relationships/image" Target="../media/image52.jpeg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17" Type="http://schemas.openxmlformats.org/officeDocument/2006/relationships/image" Target="../media/image36.jpeg"/><Relationship Id="rId25" Type="http://schemas.openxmlformats.org/officeDocument/2006/relationships/image" Target="../media/image43.jpeg"/><Relationship Id="rId33" Type="http://schemas.openxmlformats.org/officeDocument/2006/relationships/image" Target="../media/image51.jpeg"/><Relationship Id="rId38" Type="http://schemas.openxmlformats.org/officeDocument/2006/relationships/image" Target="../media/image53.jpeg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35.jpeg"/><Relationship Id="rId20" Type="http://schemas.openxmlformats.org/officeDocument/2006/relationships/image" Target="../media/image38.jpe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24" Type="http://schemas.openxmlformats.org/officeDocument/2006/relationships/image" Target="../media/image42.jpeg"/><Relationship Id="rId32" Type="http://schemas.openxmlformats.org/officeDocument/2006/relationships/image" Target="../media/image50.jpeg"/><Relationship Id="rId37" Type="http://schemas.openxmlformats.org/officeDocument/2006/relationships/image" Target="../media/image29.png"/><Relationship Id="rId40" Type="http://schemas.openxmlformats.org/officeDocument/2006/relationships/image" Target="../media/image55.jpeg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34.jpeg"/><Relationship Id="rId23" Type="http://schemas.openxmlformats.org/officeDocument/2006/relationships/image" Target="../media/image41.jpeg"/><Relationship Id="rId28" Type="http://schemas.openxmlformats.org/officeDocument/2006/relationships/image" Target="../media/image46.jpeg"/><Relationship Id="rId36" Type="http://schemas.openxmlformats.org/officeDocument/2006/relationships/image" Target="../media/image30.png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4.jpeg"/><Relationship Id="rId31" Type="http://schemas.openxmlformats.org/officeDocument/2006/relationships/image" Target="../media/image49.jpe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33.jpeg"/><Relationship Id="rId22" Type="http://schemas.openxmlformats.org/officeDocument/2006/relationships/image" Target="../media/image40.jpeg"/><Relationship Id="rId27" Type="http://schemas.openxmlformats.org/officeDocument/2006/relationships/image" Target="../media/image45.jpeg"/><Relationship Id="rId30" Type="http://schemas.openxmlformats.org/officeDocument/2006/relationships/image" Target="../media/image48.jpeg"/><Relationship Id="rId35" Type="http://schemas.openxmlformats.org/officeDocument/2006/relationships/image" Target="../media/image2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26" Type="http://schemas.openxmlformats.org/officeDocument/2006/relationships/image" Target="../media/image16.jpeg"/><Relationship Id="rId39" Type="http://schemas.openxmlformats.org/officeDocument/2006/relationships/image" Target="../media/image56.jpeg"/><Relationship Id="rId3" Type="http://schemas.openxmlformats.org/officeDocument/2006/relationships/slideLayout" Target="../slideLayouts/slideLayout182.xml"/><Relationship Id="rId21" Type="http://schemas.openxmlformats.org/officeDocument/2006/relationships/image" Target="../media/image11.jpeg"/><Relationship Id="rId34" Type="http://schemas.openxmlformats.org/officeDocument/2006/relationships/image" Target="../media/image24.jpeg"/><Relationship Id="rId42" Type="http://schemas.openxmlformats.org/officeDocument/2006/relationships/image" Target="../media/image58.png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17" Type="http://schemas.openxmlformats.org/officeDocument/2006/relationships/image" Target="../media/image7.jpeg"/><Relationship Id="rId25" Type="http://schemas.openxmlformats.org/officeDocument/2006/relationships/image" Target="../media/image15.jpeg"/><Relationship Id="rId33" Type="http://schemas.openxmlformats.org/officeDocument/2006/relationships/image" Target="../media/image23.jpe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181.xml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29" Type="http://schemas.openxmlformats.org/officeDocument/2006/relationships/image" Target="../media/image19.jpe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image" Target="../media/image14.jpeg"/><Relationship Id="rId32" Type="http://schemas.openxmlformats.org/officeDocument/2006/relationships/image" Target="../media/image22.jpeg"/><Relationship Id="rId37" Type="http://schemas.openxmlformats.org/officeDocument/2006/relationships/image" Target="../media/image27.jpeg"/><Relationship Id="rId40" Type="http://schemas.openxmlformats.org/officeDocument/2006/relationships/image" Target="../media/image30.png"/><Relationship Id="rId5" Type="http://schemas.openxmlformats.org/officeDocument/2006/relationships/slideLayout" Target="../slideLayouts/slideLayout184.xml"/><Relationship Id="rId15" Type="http://schemas.openxmlformats.org/officeDocument/2006/relationships/image" Target="../media/image5.png"/><Relationship Id="rId23" Type="http://schemas.openxmlformats.org/officeDocument/2006/relationships/image" Target="../media/image13.jpeg"/><Relationship Id="rId28" Type="http://schemas.openxmlformats.org/officeDocument/2006/relationships/image" Target="../media/image18.jpeg"/><Relationship Id="rId36" Type="http://schemas.openxmlformats.org/officeDocument/2006/relationships/image" Target="../media/image26.jpeg"/><Relationship Id="rId10" Type="http://schemas.openxmlformats.org/officeDocument/2006/relationships/slideLayout" Target="../slideLayouts/slideLayout189.xml"/><Relationship Id="rId19" Type="http://schemas.openxmlformats.org/officeDocument/2006/relationships/image" Target="../media/image9.jpeg"/><Relationship Id="rId31" Type="http://schemas.openxmlformats.org/officeDocument/2006/relationships/image" Target="../media/image21.jpeg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image" Target="../media/image4.jpeg"/><Relationship Id="rId22" Type="http://schemas.openxmlformats.org/officeDocument/2006/relationships/image" Target="../media/image12.jpe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Relationship Id="rId35" Type="http://schemas.openxmlformats.org/officeDocument/2006/relationships/image" Target="../media/image25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image" Target="../media/image59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26" Type="http://schemas.openxmlformats.org/officeDocument/2006/relationships/image" Target="../media/image16.jpeg"/><Relationship Id="rId39" Type="http://schemas.openxmlformats.org/officeDocument/2006/relationships/image" Target="../media/image29.png"/><Relationship Id="rId3" Type="http://schemas.openxmlformats.org/officeDocument/2006/relationships/slideLayout" Target="../slideLayouts/slideLayout281.xml"/><Relationship Id="rId21" Type="http://schemas.openxmlformats.org/officeDocument/2006/relationships/image" Target="../media/image11.jpeg"/><Relationship Id="rId34" Type="http://schemas.openxmlformats.org/officeDocument/2006/relationships/image" Target="../media/image24.jpeg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6.xml"/><Relationship Id="rId17" Type="http://schemas.openxmlformats.org/officeDocument/2006/relationships/image" Target="../media/image7.jpeg"/><Relationship Id="rId25" Type="http://schemas.openxmlformats.org/officeDocument/2006/relationships/image" Target="../media/image15.jpeg"/><Relationship Id="rId33" Type="http://schemas.openxmlformats.org/officeDocument/2006/relationships/image" Target="../media/image23.jpe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80.xml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29" Type="http://schemas.openxmlformats.org/officeDocument/2006/relationships/image" Target="../media/image19.jpe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24" Type="http://schemas.openxmlformats.org/officeDocument/2006/relationships/image" Target="../media/image14.jpeg"/><Relationship Id="rId32" Type="http://schemas.openxmlformats.org/officeDocument/2006/relationships/image" Target="../media/image22.jpeg"/><Relationship Id="rId37" Type="http://schemas.openxmlformats.org/officeDocument/2006/relationships/image" Target="../media/image27.jpeg"/><Relationship Id="rId40" Type="http://schemas.openxmlformats.org/officeDocument/2006/relationships/image" Target="../media/image30.png"/><Relationship Id="rId5" Type="http://schemas.openxmlformats.org/officeDocument/2006/relationships/slideLayout" Target="../slideLayouts/slideLayout283.xml"/><Relationship Id="rId15" Type="http://schemas.openxmlformats.org/officeDocument/2006/relationships/image" Target="../media/image5.png"/><Relationship Id="rId23" Type="http://schemas.openxmlformats.org/officeDocument/2006/relationships/image" Target="../media/image13.jpeg"/><Relationship Id="rId28" Type="http://schemas.openxmlformats.org/officeDocument/2006/relationships/image" Target="../media/image18.jpeg"/><Relationship Id="rId36" Type="http://schemas.openxmlformats.org/officeDocument/2006/relationships/image" Target="../media/image26.jpeg"/><Relationship Id="rId10" Type="http://schemas.openxmlformats.org/officeDocument/2006/relationships/slideLayout" Target="../slideLayouts/slideLayout288.xml"/><Relationship Id="rId19" Type="http://schemas.openxmlformats.org/officeDocument/2006/relationships/image" Target="../media/image9.jpeg"/><Relationship Id="rId31" Type="http://schemas.openxmlformats.org/officeDocument/2006/relationships/image" Target="../media/image21.jpeg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Relationship Id="rId14" Type="http://schemas.openxmlformats.org/officeDocument/2006/relationships/image" Target="../media/image4.jpeg"/><Relationship Id="rId22" Type="http://schemas.openxmlformats.org/officeDocument/2006/relationships/image" Target="../media/image12.jpe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Relationship Id="rId35" Type="http://schemas.openxmlformats.org/officeDocument/2006/relationships/image" Target="../media/image25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image" Target="../media/image1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image" Target="../media/image1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26" Type="http://schemas.openxmlformats.org/officeDocument/2006/relationships/image" Target="../media/image16.jpeg"/><Relationship Id="rId39" Type="http://schemas.openxmlformats.org/officeDocument/2006/relationships/image" Target="../media/image29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1.jpeg"/><Relationship Id="rId34" Type="http://schemas.openxmlformats.org/officeDocument/2006/relationships/image" Target="../media/image24.jpeg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7.jpeg"/><Relationship Id="rId25" Type="http://schemas.openxmlformats.org/officeDocument/2006/relationships/image" Target="../media/image15.jpeg"/><Relationship Id="rId33" Type="http://schemas.openxmlformats.org/officeDocument/2006/relationships/image" Target="../media/image23.jpe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jpeg"/><Relationship Id="rId20" Type="http://schemas.openxmlformats.org/officeDocument/2006/relationships/image" Target="../media/image10.jpeg"/><Relationship Id="rId29" Type="http://schemas.openxmlformats.org/officeDocument/2006/relationships/image" Target="../media/image19.jpe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4.jpeg"/><Relationship Id="rId32" Type="http://schemas.openxmlformats.org/officeDocument/2006/relationships/image" Target="../media/image22.jpeg"/><Relationship Id="rId37" Type="http://schemas.openxmlformats.org/officeDocument/2006/relationships/image" Target="../media/image27.jpeg"/><Relationship Id="rId40" Type="http://schemas.openxmlformats.org/officeDocument/2006/relationships/image" Target="../media/image30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23" Type="http://schemas.openxmlformats.org/officeDocument/2006/relationships/image" Target="../media/image13.jpeg"/><Relationship Id="rId28" Type="http://schemas.openxmlformats.org/officeDocument/2006/relationships/image" Target="../media/image18.jpeg"/><Relationship Id="rId36" Type="http://schemas.openxmlformats.org/officeDocument/2006/relationships/image" Target="../media/image26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9.jpeg"/><Relationship Id="rId31" Type="http://schemas.openxmlformats.org/officeDocument/2006/relationships/image" Target="../media/image21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Relationship Id="rId22" Type="http://schemas.openxmlformats.org/officeDocument/2006/relationships/image" Target="../media/image12.jpe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Relationship Id="rId35" Type="http://schemas.openxmlformats.org/officeDocument/2006/relationships/image" Target="../media/image2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529B0E9-A7B4-4E88-8D95-5705751FE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259513"/>
            <a:ext cx="35972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400" b="1" baseline="-25000" dirty="0">
              <a:latin typeface="Arial" charset="0"/>
            </a:endParaRPr>
          </a:p>
        </p:txBody>
      </p: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4038600" y="1524000"/>
            <a:ext cx="5181600" cy="5486400"/>
            <a:chOff x="4038600" y="1518819"/>
            <a:chExt cx="5257800" cy="5486400"/>
          </a:xfrm>
        </p:grpSpPr>
        <p:pic>
          <p:nvPicPr>
            <p:cNvPr id="49" name="Picture 48" descr="P1010034.JP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7467793" y="5252841"/>
              <a:ext cx="6706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1" descr="C:\Documents and Settings\L4DD9PEB\Desktop\pics\Abiquiu Lake\Abiquiu Fall 5 downstream.JP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24717"/>
            <a:stretch>
              <a:fillRect/>
            </a:stretch>
          </p:blipFill>
          <p:spPr bwMode="auto">
            <a:xfrm>
              <a:off x="6629400" y="4343400"/>
              <a:ext cx="1219200" cy="696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1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43800" y="1518819"/>
              <a:ext cx="1676400" cy="11481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1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911186" y="2895600"/>
              <a:ext cx="870614" cy="15151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3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93082" y="2514600"/>
              <a:ext cx="851462" cy="6368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2" descr="\\spa-fs1alb\User\Common\PAO\PUBLIC AFFAIRS OFFICE\PHOTOS\PHOTO DRIVE\2011 Photo Drive\winners\Rio Grande at Cochiti Lake.JPG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334000" y="2895600"/>
              <a:ext cx="918683" cy="6101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7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27318" y="3276600"/>
              <a:ext cx="1324460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Picture 9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58000" y="4876800"/>
              <a:ext cx="1066800" cy="7978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36" descr="P:\COMMON\PUBLIC AFFAIRS OFFICE\PHOTOS\2010 Photo contest\Photo 3.jpg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49300" y="4973186"/>
              <a:ext cx="1303900" cy="12700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7" descr="P:\COMMON\PUBLIC AFFAIRS OFFICE\PHOTOS\2010 Photo contest\Photo 7.jpg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95800" y="3982508"/>
              <a:ext cx="1447800" cy="1065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38" descr="P:\COMMON\PUBLIC AFFAIRS OFFICE\PHOTOS\2010 Photo contest\Photo 13.jpg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315200" y="5943600"/>
              <a:ext cx="990704" cy="1033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4" name="Picture 40" descr="P:\COMMON\PUBLIC AFFAIRS OFFICE\PHOTOS\2010 Photo contest\Photo 29.jpg"/>
            <p:cNvPicPr>
              <a:picLocks noChangeAspect="1" noChangeArrowheads="1"/>
            </p:cNvPicPr>
            <p:nvPr userDrawn="1"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267200" y="4743450"/>
              <a:ext cx="1295400" cy="971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1" name="Picture 2" descr="C:\Users\L4DE9JD9\AppData\Local\Microsoft\Windows\Temporary Internet Files\Content.Outlook\2305KCUU\MerryXmasfromKandahar.jpg"/>
            <p:cNvPicPr>
              <a:picLocks noChangeAspect="1" noChangeArrowheads="1"/>
            </p:cNvPicPr>
            <p:nvPr userDrawn="1"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486400" y="4202011"/>
              <a:ext cx="1470804" cy="974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2" name="Picture 2" descr="C:\Users\L4DE9JD9\AppData\Local\Microsoft\Windows\Temporary Internet Files\Content.Outlook\2305KCUU\IMG_5776.JPG"/>
            <p:cNvPicPr>
              <a:picLocks noChangeAspect="1" noChangeArrowheads="1"/>
            </p:cNvPicPr>
            <p:nvPr userDrawn="1"/>
          </p:nvPicPr>
          <p:blipFill>
            <a:blip r:embed="rId26" cstate="print"/>
            <a:srcRect r="4347"/>
            <a:stretch>
              <a:fillRect/>
            </a:stretch>
          </p:blipFill>
          <p:spPr bwMode="auto">
            <a:xfrm>
              <a:off x="7620177" y="4414577"/>
              <a:ext cx="1676223" cy="1447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4" name="Picture 2"/>
            <p:cNvPicPr>
              <a:picLocks noChangeAspect="1" noChangeArrowheads="1"/>
            </p:cNvPicPr>
            <p:nvPr userDrawn="1"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772561" y="3576313"/>
              <a:ext cx="1523839" cy="10426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Picture 3" descr="U:\L4RD9AES\Emergency\2012\Whitewater - Baldy\White Water Cr High Water Photos\103_0471.jpg"/>
            <p:cNvPicPr>
              <a:picLocks noChangeAspect="1" noChangeArrowheads="1"/>
            </p:cNvPicPr>
            <p:nvPr userDrawn="1"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543800" y="2247901"/>
              <a:ext cx="1676401" cy="1028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Picture 2" descr="P:\DERALL\1-Events and Exercises\2012\Waldo Canyon Fire\Photos of field assessment\Cheryls Photos\P7102670.JPG"/>
            <p:cNvPicPr>
              <a:picLocks noChangeAspect="1" noChangeArrowheads="1"/>
            </p:cNvPicPr>
            <p:nvPr userDrawn="1"/>
          </p:nvPicPr>
          <p:blipFill>
            <a:blip r:embed="rId29" cstate="print"/>
            <a:srcRect l="14225" t="32283" r="22402"/>
            <a:stretch>
              <a:fillRect/>
            </a:stretch>
          </p:blipFill>
          <p:spPr bwMode="auto">
            <a:xfrm>
              <a:off x="6629400" y="3657600"/>
              <a:ext cx="1371600" cy="1115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7" name="Picture 86" descr="P:\COMMON\2011 LDP2 photos\20111019-IMG_7038.jpg"/>
            <p:cNvPicPr/>
            <p:nvPr userDrawn="1"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410200" y="6019800"/>
              <a:ext cx="1210700" cy="9092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8" name="Picture 2" descr="C:\Users\L4DE9JD9\AppData\Local\Microsoft\Windows\Temporary Internet Files\Content.Outlook\2305KCUU\IMG_5220x.jpg"/>
            <p:cNvPicPr>
              <a:picLocks noChangeAspect="1" noChangeArrowheads="1"/>
            </p:cNvPicPr>
            <p:nvPr userDrawn="1"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6400800" y="4495800"/>
              <a:ext cx="610330" cy="11392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0" name="Picture 4" descr="C:\Users\L4DE9JD9\AppData\Local\Microsoft\Windows\Temporary Internet Files\Content.Outlook\2305KCUU\120701-A-ZQ731-018.jpg"/>
            <p:cNvPicPr>
              <a:picLocks noChangeAspect="1" noChangeArrowheads="1"/>
            </p:cNvPicPr>
            <p:nvPr userDrawn="1"/>
          </p:nvPicPr>
          <p:blipFill>
            <a:blip r:embed="rId32" cstate="print"/>
            <a:srcRect l="25833" t="5556" r="5000"/>
            <a:stretch>
              <a:fillRect/>
            </a:stretch>
          </p:blipFill>
          <p:spPr bwMode="auto">
            <a:xfrm flipH="1">
              <a:off x="4038600" y="5504095"/>
              <a:ext cx="1595949" cy="1430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9" name="Picture 3" descr="C:\Users\L4DE9JD9\AppData\Local\Microsoft\Windows\Temporary Internet Files\Content.Outlook\2305KCUU\110609-A-XE383-001.jpg"/>
            <p:cNvPicPr>
              <a:picLocks noChangeAspect="1" noChangeArrowheads="1"/>
            </p:cNvPicPr>
            <p:nvPr userDrawn="1"/>
          </p:nvPicPr>
          <p:blipFill>
            <a:blip r:embed="rId33" cstate="print"/>
            <a:srcRect t="5534" r="6432"/>
            <a:stretch>
              <a:fillRect/>
            </a:stretch>
          </p:blipFill>
          <p:spPr bwMode="auto">
            <a:xfrm flipH="1">
              <a:off x="6239900" y="5786018"/>
              <a:ext cx="1380098" cy="1219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Picture 5" descr="C:\Users\l4pm9jrd\AppData\Local\Microsoft\Windows\Temporary Internet Files\Content.Outlook\VVTOQ057\Antelope_Wells_Port_of_Entry_New_Mexico_Fall_2011 (2).jpg"/>
            <p:cNvPicPr>
              <a:picLocks noChangeAspect="1" noChangeArrowheads="1"/>
            </p:cNvPicPr>
            <p:nvPr userDrawn="1"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7848600" y="2938614"/>
              <a:ext cx="1348729" cy="1094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1" name="Picture 3"/>
            <p:cNvPicPr>
              <a:picLocks noChangeAspect="1" noChangeArrowheads="1"/>
            </p:cNvPicPr>
            <p:nvPr userDrawn="1"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6553201" y="2057400"/>
              <a:ext cx="1066800" cy="1042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3" name="Picture 39" descr="P:\COMMON\PUBLIC AFFAIRS OFFICE\PHOTOS\2010 Photo contest\Photo 14.JPG"/>
            <p:cNvPicPr>
              <a:picLocks noChangeAspect="1" noChangeArrowheads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629400" y="2819400"/>
              <a:ext cx="1524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10"/>
            <p:cNvPicPr>
              <a:picLocks noChangeAspect="1" noChangeArrowheads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6401132" y="5252841"/>
              <a:ext cx="1218868" cy="761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316" name="Picture 23" descr="ppt_camo_bkgrnd-0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-3175"/>
            <a:ext cx="90678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38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One Team            Destined For Greatness</a:t>
            </a:r>
            <a:endParaRPr lang="en-US" sz="1400" b="1" baseline="-25000" dirty="0">
              <a:latin typeface="Arial" charset="0"/>
            </a:endParaRPr>
          </a:p>
        </p:txBody>
      </p:sp>
      <p:sp>
        <p:nvSpPr>
          <p:cNvPr id="94" name="5-Point Star 93"/>
          <p:cNvSpPr/>
          <p:nvPr/>
        </p:nvSpPr>
        <p:spPr>
          <a:xfrm>
            <a:off x="11430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1295400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14478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114800" y="1905000"/>
            <a:ext cx="4876800" cy="4876800"/>
            <a:chOff x="4267200" y="1828799"/>
            <a:chExt cx="4724401" cy="4876801"/>
          </a:xfrm>
        </p:grpSpPr>
        <p:cxnSp>
          <p:nvCxnSpPr>
            <p:cNvPr id="45" name="Straight Connector 44"/>
            <p:cNvCxnSpPr/>
            <p:nvPr userDrawn="1"/>
          </p:nvCxnSpPr>
          <p:spPr bwMode="auto">
            <a:xfrm rot="16200000" flipV="1">
              <a:off x="5867797" y="3353196"/>
              <a:ext cx="4648201" cy="1599407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auto">
            <a:xfrm rot="16200000" flipV="1">
              <a:off x="5524873" y="3161828"/>
              <a:ext cx="3810001" cy="2972744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auto">
            <a:xfrm rot="10800000">
              <a:off x="4267200" y="5334000"/>
              <a:ext cx="4572150" cy="137160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auto">
            <a:xfrm flipH="1" flipV="1">
              <a:off x="4911577" y="3971924"/>
              <a:ext cx="3927773" cy="2733676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23" name="Picture 8" descr="USACE_logo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28600" y="50053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136525" y="59436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pic>
        <p:nvPicPr>
          <p:cNvPr id="2" name="Picture 21" descr="white_curve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886200" y="1524000"/>
            <a:ext cx="52578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6" name="Picture 98" descr="new Coin.gif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543800" y="5227638"/>
            <a:ext cx="1600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USACE_logo"/>
          <p:cNvPicPr>
            <a:picLocks noChangeAspect="1" noChangeArrowheads="1"/>
          </p:cNvPicPr>
          <p:nvPr userDrawn="1"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Line 10"/>
          <p:cNvSpPr>
            <a:spLocks noChangeShapeType="1"/>
          </p:cNvSpPr>
          <p:nvPr userDrawn="1"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 userDrawn="1"/>
        </p:nvSpPr>
        <p:spPr bwMode="auto">
          <a:xfrm>
            <a:off x="6537325" y="6324600"/>
            <a:ext cx="2606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57" name="Text Box 9"/>
          <p:cNvSpPr txBox="1">
            <a:spLocks noChangeArrowheads="1"/>
          </p:cNvSpPr>
          <p:nvPr userDrawn="1"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One Team            Destined For Greatness</a:t>
            </a:r>
            <a:endParaRPr lang="en-US" sz="1400" b="1" baseline="-25000" dirty="0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172260" y="6552858"/>
            <a:ext cx="381000" cy="62254"/>
            <a:chOff x="1186890" y="6567488"/>
            <a:chExt cx="381000" cy="62254"/>
          </a:xfrm>
        </p:grpSpPr>
        <p:sp>
          <p:nvSpPr>
            <p:cNvPr id="59" name="5-Point Star 58"/>
            <p:cNvSpPr/>
            <p:nvPr userDrawn="1"/>
          </p:nvSpPr>
          <p:spPr>
            <a:xfrm>
              <a:off x="1186890" y="6567488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5-Point Star 59"/>
            <p:cNvSpPr/>
            <p:nvPr userDrawn="1"/>
          </p:nvSpPr>
          <p:spPr>
            <a:xfrm>
              <a:off x="1339290" y="6567830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5-Point Star 60"/>
            <p:cNvSpPr/>
            <p:nvPr userDrawn="1"/>
          </p:nvSpPr>
          <p:spPr>
            <a:xfrm>
              <a:off x="1491690" y="6567830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77" name="Text Box 53"/>
          <p:cNvSpPr txBox="1">
            <a:spLocks noChangeArrowheads="1"/>
          </p:cNvSpPr>
          <p:nvPr/>
        </p:nvSpPr>
        <p:spPr bwMode="auto">
          <a:xfrm>
            <a:off x="76200" y="18288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latin typeface="Arial" charset="0"/>
            </a:endParaRPr>
          </a:p>
        </p:txBody>
      </p:sp>
      <p:pic>
        <p:nvPicPr>
          <p:cNvPr id="2052" name="Picture 23" descr="ppt_camo_bkgrnd-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3" descr="ppt_camo_bkgrnd-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3" descr="ppt_camo_bkgrnd-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6D63D3D9-92A7-4A8B-A295-4A21B8BFC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5715000"/>
            <a:ext cx="7572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82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>
                <a:latin typeface="Arial" charset="0"/>
              </a:rPr>
              <a:t>BUILDING STRONG</a:t>
            </a:r>
            <a:r>
              <a:rPr lang="en-US" sz="1400" b="1" baseline="-25000">
                <a:latin typeface="Arial" charset="0"/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P101003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31110" y="5662582"/>
            <a:ext cx="1365290" cy="134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lamar co 092.jpg"/>
          <p:cNvPicPr>
            <a:picLocks noChangeAspect="1"/>
          </p:cNvPicPr>
          <p:nvPr/>
        </p:nvPicPr>
        <p:blipFill>
          <a:blip r:embed="rId14" cstate="print"/>
          <a:srcRect l="41071" r="14732" b="52381"/>
          <a:stretch>
            <a:fillRect/>
          </a:stretch>
        </p:blipFill>
        <p:spPr>
          <a:xfrm>
            <a:off x="5105400" y="3200400"/>
            <a:ext cx="685800" cy="55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Izzy Pastrano Wingate.jpg"/>
          <p:cNvPicPr>
            <a:picLocks noChangeAspect="1"/>
          </p:cNvPicPr>
          <p:nvPr/>
        </p:nvPicPr>
        <p:blipFill>
          <a:blip r:embed="rId15" cstate="print"/>
          <a:srcRect l="22657" t="23959" r="30469"/>
          <a:stretch>
            <a:fillRect/>
          </a:stretch>
        </p:blipFill>
        <p:spPr>
          <a:xfrm>
            <a:off x="5486400" y="2743200"/>
            <a:ext cx="914400" cy="111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dam inspectors.JPG"/>
          <p:cNvPicPr>
            <a:picLocks noChangeAspect="1"/>
          </p:cNvPicPr>
          <p:nvPr/>
        </p:nvPicPr>
        <p:blipFill>
          <a:blip r:embed="rId16" cstate="print"/>
          <a:srcRect l="10294" t="11765" r="19118" b="29412"/>
          <a:stretch>
            <a:fillRect/>
          </a:stretch>
        </p:blipFill>
        <p:spPr>
          <a:xfrm>
            <a:off x="5638800" y="3352800"/>
            <a:ext cx="1219200" cy="78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Loveland Group2 Wingate.jpg"/>
          <p:cNvPicPr>
            <a:picLocks noChangeAspect="1"/>
          </p:cNvPicPr>
          <p:nvPr/>
        </p:nvPicPr>
        <p:blipFill>
          <a:blip r:embed="rId17" cstate="print"/>
          <a:srcRect l="27835" t="31811" r="16495"/>
          <a:stretch>
            <a:fillRect/>
          </a:stretch>
        </p:blipFill>
        <p:spPr>
          <a:xfrm>
            <a:off x="4800600" y="3439583"/>
            <a:ext cx="1066800" cy="98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7" name="Picture 43" descr="D:\1Jan2003Rescue015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08588" y="5334000"/>
            <a:ext cx="1392412" cy="109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1" descr="C:\Documents and Settings\L4DD9PEB\Desktop\pics\Abiquiu Lake\Abiquiu Fall 5 downstream.JPG"/>
          <p:cNvPicPr>
            <a:picLocks noChangeAspect="1" noChangeArrowheads="1"/>
          </p:cNvPicPr>
          <p:nvPr/>
        </p:nvPicPr>
        <p:blipFill>
          <a:blip r:embed="rId19" cstate="print"/>
          <a:srcRect b="24717"/>
          <a:stretch>
            <a:fillRect/>
          </a:stretch>
        </p:blipFill>
        <p:spPr bwMode="auto">
          <a:xfrm>
            <a:off x="6400800" y="1818290"/>
            <a:ext cx="1219200" cy="69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3" name="Picture 49" descr="D:\2007-10-16 framing hangar door.jpg.JPG"/>
          <p:cNvPicPr>
            <a:picLocks noChangeAspect="1" noChangeArrowheads="1"/>
          </p:cNvPicPr>
          <p:nvPr/>
        </p:nvPicPr>
        <p:blipFill>
          <a:blip r:embed="rId20" cstate="print"/>
          <a:srcRect b="13175"/>
          <a:stretch>
            <a:fillRect/>
          </a:stretch>
        </p:blipFill>
        <p:spPr bwMode="auto">
          <a:xfrm>
            <a:off x="7543800" y="1600200"/>
            <a:ext cx="1676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8" name="Picture 44" descr="D:\Steve Boberg.jpg"/>
          <p:cNvPicPr>
            <a:picLocks noChangeAspect="1" noChangeArrowheads="1"/>
          </p:cNvPicPr>
          <p:nvPr/>
        </p:nvPicPr>
        <p:blipFill>
          <a:blip r:embed="rId21" cstate="print"/>
          <a:srcRect r="22459" b="22857"/>
          <a:stretch>
            <a:fillRect/>
          </a:stretch>
        </p:blipFill>
        <p:spPr bwMode="auto">
          <a:xfrm>
            <a:off x="7543801" y="5257800"/>
            <a:ext cx="685800" cy="81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regulatory big bend.JPG"/>
          <p:cNvPicPr>
            <a:picLocks noChangeAspect="1"/>
          </p:cNvPicPr>
          <p:nvPr/>
        </p:nvPicPr>
        <p:blipFill>
          <a:blip r:embed="rId22" cstate="print"/>
          <a:srcRect r="32143"/>
          <a:stretch>
            <a:fillRect/>
          </a:stretch>
        </p:blipFill>
        <p:spPr>
          <a:xfrm>
            <a:off x="4140200" y="3429000"/>
            <a:ext cx="965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50" descr="DSC_3943"/>
          <p:cNvPicPr>
            <a:picLocks noChangeAspect="1" noChangeArrowheads="1"/>
          </p:cNvPicPr>
          <p:nvPr/>
        </p:nvPicPr>
        <p:blipFill>
          <a:blip r:embed="rId23" cstate="print"/>
          <a:srcRect l="3018" b="10000"/>
          <a:stretch>
            <a:fillRect/>
          </a:stretch>
        </p:blipFill>
        <p:spPr bwMode="auto">
          <a:xfrm>
            <a:off x="7238999" y="4191000"/>
            <a:ext cx="1219201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0" name="Picture 46" descr="D:\lorina, overlook trail 3.JPG"/>
          <p:cNvPicPr>
            <a:picLocks noChangeAspect="1" noChangeArrowheads="1"/>
          </p:cNvPicPr>
          <p:nvPr/>
        </p:nvPicPr>
        <p:blipFill>
          <a:blip r:embed="rId24" cstate="print"/>
          <a:srcRect t="11111" r="31100" b="16667"/>
          <a:stretch>
            <a:fillRect/>
          </a:stretch>
        </p:blipFill>
        <p:spPr bwMode="auto">
          <a:xfrm>
            <a:off x="6629400" y="3352800"/>
            <a:ext cx="15240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58" descr="Geotech Gals.JPG"/>
          <p:cNvPicPr>
            <a:picLocks noChangeAspect="1"/>
          </p:cNvPicPr>
          <p:nvPr/>
        </p:nvPicPr>
        <p:blipFill>
          <a:blip r:embed="rId25" cstate="print"/>
          <a:srcRect l="26250" t="21667" r="30000" b="46667"/>
          <a:stretch>
            <a:fillRect/>
          </a:stretch>
        </p:blipFill>
        <p:spPr>
          <a:xfrm>
            <a:off x="5486400" y="3918857"/>
            <a:ext cx="1905000" cy="111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5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62400" y="5486400"/>
            <a:ext cx="2209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5" name="Picture 51" descr="D:\Border fence in action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554345" y="5791200"/>
            <a:ext cx="137985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4" name="Picture 50" descr="D:\Jemez09-2007 018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38601" y="4267200"/>
            <a:ext cx="1828800" cy="124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1" name="Picture 47" descr="D:\WestLeveeCuttingFinished1.jpg"/>
          <p:cNvPicPr>
            <a:picLocks noChangeAspect="1" noChangeArrowheads="1"/>
          </p:cNvPicPr>
          <p:nvPr/>
        </p:nvPicPr>
        <p:blipFill>
          <a:blip r:embed="rId29" cstate="print"/>
          <a:srcRect b="14286"/>
          <a:stretch>
            <a:fillRect/>
          </a:stretch>
        </p:blipFill>
        <p:spPr bwMode="auto">
          <a:xfrm>
            <a:off x="5181600" y="4800600"/>
            <a:ext cx="1714327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0" name="Picture 36" descr="D:\Corps at Work #1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248400" y="2362200"/>
            <a:ext cx="1761730" cy="1164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el paso border patrol station.JPG"/>
          <p:cNvPicPr>
            <a:picLocks noChangeAspect="1"/>
          </p:cNvPicPr>
          <p:nvPr/>
        </p:nvPicPr>
        <p:blipFill>
          <a:blip r:embed="rId31" cstate="print"/>
          <a:srcRect b="22222"/>
          <a:stretch>
            <a:fillRect/>
          </a:stretch>
        </p:blipFill>
        <p:spPr>
          <a:xfrm>
            <a:off x="6705600" y="6019800"/>
            <a:ext cx="1524000" cy="90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9" name="Picture 45" descr="D:\1st Corps at Work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305800" y="4572000"/>
            <a:ext cx="1001145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dm23Rig.jpg"/>
          <p:cNvPicPr>
            <a:picLocks noChangeAspect="1"/>
          </p:cNvPicPr>
          <p:nvPr/>
        </p:nvPicPr>
        <p:blipFill>
          <a:blip r:embed="rId33" cstate="print"/>
          <a:srcRect r="6048" b="28889"/>
          <a:stretch>
            <a:fillRect/>
          </a:stretch>
        </p:blipFill>
        <p:spPr>
          <a:xfrm>
            <a:off x="8077200" y="3825240"/>
            <a:ext cx="1143000" cy="97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51" descr="070927-F-1151S-001"/>
          <p:cNvPicPr>
            <a:picLocks noChangeAspect="1" noChangeArrowheads="1"/>
          </p:cNvPicPr>
          <p:nvPr/>
        </p:nvPicPr>
        <p:blipFill>
          <a:blip r:embed="rId34" cstate="print"/>
          <a:srcRect l="13351" r="11792" b="6306"/>
          <a:stretch>
            <a:fillRect/>
          </a:stretch>
        </p:blipFill>
        <p:spPr bwMode="auto">
          <a:xfrm>
            <a:off x="7922979" y="3048000"/>
            <a:ext cx="1267773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-55778400" y="-36099750"/>
            <a:chExt cx="9144000" cy="6861175"/>
          </a:xfrm>
        </p:grpSpPr>
        <p:pic>
          <p:nvPicPr>
            <p:cNvPr id="4131" name="Picture 23" descr="ppt_camo_bkgrnd-03"/>
            <p:cNvPicPr>
              <a:picLocks noChangeAspect="1" noChangeArrowheads="1"/>
            </p:cNvPicPr>
            <p:nvPr userDrawn="1"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-55778400" y="-36099750"/>
              <a:ext cx="9144000" cy="686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21" descr="white_curve"/>
            <p:cNvPicPr>
              <a:picLocks noChangeAspect="1" noChangeArrowheads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-51806475" y="-34572575"/>
              <a:ext cx="5172075" cy="533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121" name="Picture 8" descr="USACE_logo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28600" y="5181600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4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38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pic>
        <p:nvPicPr>
          <p:cNvPr id="25" name="Picture 4" descr="C:\Documents and Settings\L4DD9PEB\Desktop\pics\SPA Castle Ball 2010 Pics\SPA Civilain Bruno Quirici in Afghanistan.jpg"/>
          <p:cNvPicPr>
            <a:picLocks noChangeAspect="1" noChangeArrowheads="1"/>
          </p:cNvPicPr>
          <p:nvPr/>
        </p:nvPicPr>
        <p:blipFill>
          <a:blip r:embed="rId38" cstate="print"/>
          <a:srcRect r="20000" b="20000"/>
          <a:stretch>
            <a:fillRect/>
          </a:stretch>
        </p:blipFill>
        <p:spPr bwMode="auto">
          <a:xfrm>
            <a:off x="6477000" y="4572000"/>
            <a:ext cx="1295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6" name="Picture 42" descr="D:\buddy beaver.jpg"/>
          <p:cNvPicPr>
            <a:picLocks noChangeAspect="1" noChangeArrowheads="1"/>
          </p:cNvPicPr>
          <p:nvPr/>
        </p:nvPicPr>
        <p:blipFill>
          <a:blip r:embed="rId39" cstate="print"/>
          <a:srcRect b="18902"/>
          <a:stretch>
            <a:fillRect/>
          </a:stretch>
        </p:blipFill>
        <p:spPr bwMode="auto">
          <a:xfrm>
            <a:off x="7966140" y="5061117"/>
            <a:ext cx="568260" cy="73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9" name="Straight Connector 38"/>
          <p:cNvCxnSpPr/>
          <p:nvPr/>
        </p:nvCxnSpPr>
        <p:spPr bwMode="auto">
          <a:xfrm rot="10800000">
            <a:off x="4267200" y="5334000"/>
            <a:ext cx="4876800" cy="152400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16200000" flipV="1">
            <a:off x="5753100" y="3467100"/>
            <a:ext cx="5029200" cy="175260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 rot="10800000">
            <a:off x="4800600" y="3962400"/>
            <a:ext cx="4343400" cy="289560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 rot="16200000" flipV="1">
            <a:off x="5486400" y="3200400"/>
            <a:ext cx="4114800" cy="320040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30" name="Picture 43" descr="SPA 75th annaversary coin.jpg"/>
          <p:cNvPicPr>
            <a:picLocks noChangeAspect="1"/>
          </p:cNvPicPr>
          <p:nvPr/>
        </p:nvPicPr>
        <p:blipFill>
          <a:blip r:embed="rId4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5867400"/>
            <a:ext cx="121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E92572B-474A-446A-A64E-2BDC9329A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01E9D16-BD72-4299-A49F-40EFDE440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D45E1FF4-5E6A-4B46-8272-6482DC9C8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8" descr="USACE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  <p:sldLayoutId id="2147484333" r:id="rId12"/>
    <p:sldLayoutId id="2147484334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259513"/>
            <a:ext cx="35972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400" b="1" baseline="-25000" dirty="0">
              <a:latin typeface="Arial" charset="0"/>
            </a:endParaRPr>
          </a:p>
        </p:txBody>
      </p: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4038600" y="1524000"/>
            <a:ext cx="5257800" cy="5486400"/>
            <a:chOff x="4038600" y="1518819"/>
            <a:chExt cx="5257800" cy="5486400"/>
          </a:xfrm>
        </p:grpSpPr>
        <p:pic>
          <p:nvPicPr>
            <p:cNvPr id="49" name="Picture 48" descr="P1010034.JP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7467793" y="5252841"/>
              <a:ext cx="6706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1" descr="C:\Documents and Settings\L4DD9PEB\Desktop\pics\Abiquiu Lake\Abiquiu Fall 5 downstream.JP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24717"/>
            <a:stretch>
              <a:fillRect/>
            </a:stretch>
          </p:blipFill>
          <p:spPr bwMode="auto">
            <a:xfrm>
              <a:off x="6629400" y="4343400"/>
              <a:ext cx="1219200" cy="696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1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43800" y="1518819"/>
              <a:ext cx="1676400" cy="11481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1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911186" y="2895600"/>
              <a:ext cx="870614" cy="15151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3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93082" y="2514600"/>
              <a:ext cx="851462" cy="6368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2" descr="\\spa-fs1alb\User\Common\PAO\PUBLIC AFFAIRS OFFICE\PHOTOS\PHOTO DRIVE\2011 Photo Drive\winners\Rio Grande at Cochiti Lake.JPG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334000" y="2895600"/>
              <a:ext cx="918683" cy="6101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7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27318" y="3276600"/>
              <a:ext cx="1324460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Picture 9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58000" y="4876800"/>
              <a:ext cx="1066800" cy="7978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36" descr="P:\COMMON\PUBLIC AFFAIRS OFFICE\PHOTOS\2010 Photo contest\Photo 3.jpg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49300" y="4973186"/>
              <a:ext cx="1303900" cy="12700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7" descr="P:\COMMON\PUBLIC AFFAIRS OFFICE\PHOTOS\2010 Photo contest\Photo 7.jpg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95800" y="3982508"/>
              <a:ext cx="1447800" cy="1065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38" descr="P:\COMMON\PUBLIC AFFAIRS OFFICE\PHOTOS\2010 Photo contest\Photo 13.jpg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315200" y="5943600"/>
              <a:ext cx="990704" cy="1033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4" name="Picture 40" descr="P:\COMMON\PUBLIC AFFAIRS OFFICE\PHOTOS\2010 Photo contest\Photo 29.jpg"/>
            <p:cNvPicPr>
              <a:picLocks noChangeAspect="1" noChangeArrowheads="1"/>
            </p:cNvPicPr>
            <p:nvPr userDrawn="1"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267200" y="4743450"/>
              <a:ext cx="1295400" cy="971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1" name="Picture 2" descr="C:\Users\L4DE9JD9\AppData\Local\Microsoft\Windows\Temporary Internet Files\Content.Outlook\2305KCUU\MerryXmasfromKandahar.jpg"/>
            <p:cNvPicPr>
              <a:picLocks noChangeAspect="1" noChangeArrowheads="1"/>
            </p:cNvPicPr>
            <p:nvPr userDrawn="1"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486400" y="4202011"/>
              <a:ext cx="1470804" cy="974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2" name="Picture 2" descr="C:\Users\L4DE9JD9\AppData\Local\Microsoft\Windows\Temporary Internet Files\Content.Outlook\2305KCUU\IMG_5776.JPG"/>
            <p:cNvPicPr>
              <a:picLocks noChangeAspect="1" noChangeArrowheads="1"/>
            </p:cNvPicPr>
            <p:nvPr userDrawn="1"/>
          </p:nvPicPr>
          <p:blipFill>
            <a:blip r:embed="rId26" cstate="print"/>
            <a:srcRect r="4347"/>
            <a:stretch>
              <a:fillRect/>
            </a:stretch>
          </p:blipFill>
          <p:spPr bwMode="auto">
            <a:xfrm>
              <a:off x="7620177" y="4414577"/>
              <a:ext cx="1676223" cy="1447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4" name="Picture 2"/>
            <p:cNvPicPr>
              <a:picLocks noChangeAspect="1" noChangeArrowheads="1"/>
            </p:cNvPicPr>
            <p:nvPr userDrawn="1"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772561" y="3576313"/>
              <a:ext cx="1523839" cy="10426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Picture 3" descr="U:\L4RD9AES\Emergency\2012\Whitewater - Baldy\White Water Cr High Water Photos\103_0471.jpg"/>
            <p:cNvPicPr>
              <a:picLocks noChangeAspect="1" noChangeArrowheads="1"/>
            </p:cNvPicPr>
            <p:nvPr userDrawn="1"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543800" y="2247901"/>
              <a:ext cx="1676401" cy="1028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Picture 2" descr="P:\DERALL\1-Events and Exercises\2012\Waldo Canyon Fire\Photos of field assessment\Cheryls Photos\P7102670.JPG"/>
            <p:cNvPicPr>
              <a:picLocks noChangeAspect="1" noChangeArrowheads="1"/>
            </p:cNvPicPr>
            <p:nvPr userDrawn="1"/>
          </p:nvPicPr>
          <p:blipFill>
            <a:blip r:embed="rId29" cstate="print"/>
            <a:srcRect l="14225" t="32283" r="22402"/>
            <a:stretch>
              <a:fillRect/>
            </a:stretch>
          </p:blipFill>
          <p:spPr bwMode="auto">
            <a:xfrm>
              <a:off x="6629400" y="3657600"/>
              <a:ext cx="1371600" cy="1115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7" name="Picture 86" descr="P:\COMMON\2011 LDP2 photos\20111019-IMG_7038.jpg"/>
            <p:cNvPicPr/>
            <p:nvPr userDrawn="1"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410200" y="6019800"/>
              <a:ext cx="1210700" cy="9092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8" name="Picture 2" descr="C:\Users\L4DE9JD9\AppData\Local\Microsoft\Windows\Temporary Internet Files\Content.Outlook\2305KCUU\IMG_5220x.jpg"/>
            <p:cNvPicPr>
              <a:picLocks noChangeAspect="1" noChangeArrowheads="1"/>
            </p:cNvPicPr>
            <p:nvPr userDrawn="1"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6400800" y="4495800"/>
              <a:ext cx="610330" cy="11392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0" name="Picture 4" descr="C:\Users\L4DE9JD9\AppData\Local\Microsoft\Windows\Temporary Internet Files\Content.Outlook\2305KCUU\120701-A-ZQ731-018.jpg"/>
            <p:cNvPicPr>
              <a:picLocks noChangeAspect="1" noChangeArrowheads="1"/>
            </p:cNvPicPr>
            <p:nvPr userDrawn="1"/>
          </p:nvPicPr>
          <p:blipFill>
            <a:blip r:embed="rId32" cstate="print"/>
            <a:srcRect l="25833" t="5556" r="5000"/>
            <a:stretch>
              <a:fillRect/>
            </a:stretch>
          </p:blipFill>
          <p:spPr bwMode="auto">
            <a:xfrm flipH="1">
              <a:off x="4038600" y="5504095"/>
              <a:ext cx="1595949" cy="1430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9" name="Picture 3" descr="C:\Users\L4DE9JD9\AppData\Local\Microsoft\Windows\Temporary Internet Files\Content.Outlook\2305KCUU\110609-A-XE383-001.jpg"/>
            <p:cNvPicPr>
              <a:picLocks noChangeAspect="1" noChangeArrowheads="1"/>
            </p:cNvPicPr>
            <p:nvPr userDrawn="1"/>
          </p:nvPicPr>
          <p:blipFill>
            <a:blip r:embed="rId33" cstate="print"/>
            <a:srcRect t="5534" r="6432"/>
            <a:stretch>
              <a:fillRect/>
            </a:stretch>
          </p:blipFill>
          <p:spPr bwMode="auto">
            <a:xfrm flipH="1">
              <a:off x="6239900" y="5786018"/>
              <a:ext cx="1380098" cy="1219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Picture 5" descr="C:\Users\l4pm9jrd\AppData\Local\Microsoft\Windows\Temporary Internet Files\Content.Outlook\VVTOQ057\Antelope_Wells_Port_of_Entry_New_Mexico_Fall_2011 (2).jpg"/>
            <p:cNvPicPr>
              <a:picLocks noChangeAspect="1" noChangeArrowheads="1"/>
            </p:cNvPicPr>
            <p:nvPr userDrawn="1"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7848600" y="2938614"/>
              <a:ext cx="1348729" cy="1094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1" name="Picture 3"/>
            <p:cNvPicPr>
              <a:picLocks noChangeAspect="1" noChangeArrowheads="1"/>
            </p:cNvPicPr>
            <p:nvPr userDrawn="1"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6553201" y="2057400"/>
              <a:ext cx="1066800" cy="1042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3" name="Picture 39" descr="P:\COMMON\PUBLIC AFFAIRS OFFICE\PHOTOS\2010 Photo contest\Photo 14.JPG"/>
            <p:cNvPicPr>
              <a:picLocks noChangeAspect="1" noChangeArrowheads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629400" y="2819400"/>
              <a:ext cx="1524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10"/>
            <p:cNvPicPr>
              <a:picLocks noChangeAspect="1" noChangeArrowheads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6401132" y="5252841"/>
              <a:ext cx="1218868" cy="761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96" name="Picture 23" descr="ppt_camo_bkgrnd-0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38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pic>
        <p:nvPicPr>
          <p:cNvPr id="8198" name="Picture 2" descr="C:\Users\L4DE9JMA\AppData\Local\Microsoft\Windows\Temporary Internet Files\Content.Outlook\PZ7FUB9R\Romero_Corps Logo Design_10 Sep 12 (2).jpg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3663" y="4648200"/>
            <a:ext cx="249713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One Team            Destined For Greatness</a:t>
            </a:r>
            <a:endParaRPr lang="en-US" sz="1400" b="1" baseline="-25000" dirty="0">
              <a:latin typeface="Arial" charset="0"/>
            </a:endParaRPr>
          </a:p>
        </p:txBody>
      </p:sp>
      <p:sp>
        <p:nvSpPr>
          <p:cNvPr id="94" name="5-Point Star 93"/>
          <p:cNvSpPr/>
          <p:nvPr/>
        </p:nvSpPr>
        <p:spPr>
          <a:xfrm>
            <a:off x="11430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1295400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14478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114800" y="1828800"/>
            <a:ext cx="5029200" cy="5029200"/>
            <a:chOff x="4267200" y="1828799"/>
            <a:chExt cx="4724401" cy="4876801"/>
          </a:xfrm>
        </p:grpSpPr>
        <p:cxnSp>
          <p:nvCxnSpPr>
            <p:cNvPr id="45" name="Straight Connector 44"/>
            <p:cNvCxnSpPr/>
            <p:nvPr userDrawn="1"/>
          </p:nvCxnSpPr>
          <p:spPr bwMode="auto">
            <a:xfrm rot="16200000" flipV="1">
              <a:off x="5867040" y="3353208"/>
              <a:ext cx="4648971" cy="1600152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auto">
            <a:xfrm rot="16200000" flipV="1">
              <a:off x="5524476" y="3162131"/>
              <a:ext cx="3810001" cy="2972138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auto">
            <a:xfrm rot="10800000">
              <a:off x="4267200" y="5334000"/>
              <a:ext cx="4572290" cy="137160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auto">
            <a:xfrm flipH="1" flipV="1">
              <a:off x="4911437" y="3971636"/>
              <a:ext cx="3928053" cy="2733964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1" descr="white_curve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962400" y="1514475"/>
            <a:ext cx="5181600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Isosceles Triangle 65"/>
          <p:cNvSpPr/>
          <p:nvPr/>
        </p:nvSpPr>
        <p:spPr>
          <a:xfrm rot="7821680">
            <a:off x="8301832" y="6233319"/>
            <a:ext cx="1179512" cy="736600"/>
          </a:xfrm>
          <a:prstGeom prst="triangle">
            <a:avLst>
              <a:gd name="adj" fmla="val 5081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543800" y="5334000"/>
            <a:ext cx="1600200" cy="1524000"/>
            <a:chOff x="1981200" y="914400"/>
            <a:chExt cx="5257800" cy="5105400"/>
          </a:xfrm>
        </p:grpSpPr>
        <p:sp>
          <p:nvSpPr>
            <p:cNvPr id="60" name="Oval 59"/>
            <p:cNvSpPr/>
            <p:nvPr/>
          </p:nvSpPr>
          <p:spPr>
            <a:xfrm>
              <a:off x="1981200" y="914400"/>
              <a:ext cx="5257800" cy="5105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123303" y="1056217"/>
              <a:ext cx="4953001" cy="4800600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>
                  <a:gd name="adj" fmla="val 28369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500" b="1" dirty="0">
                  <a:latin typeface="Imprint MT Shadow" pitchFamily="82" charset="0"/>
                </a:rPr>
                <a:t>BUILDING STRONG *** ALL THE WAY TO NEW MEXICO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68035">
              <a:off x="2237930" y="1141645"/>
              <a:ext cx="4800600" cy="4383262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500" b="1" dirty="0">
                  <a:latin typeface="Imprint MT Shadow" pitchFamily="82" charset="0"/>
                </a:rPr>
                <a:t>ONE TEAM *** DESTINED FOR GREATNESS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2438400" y="1295400"/>
              <a:ext cx="4419600" cy="4343400"/>
            </a:xfrm>
            <a:prstGeom prst="ellipse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13" name="Picture 2" descr="C:\Users\L4PMMCSB\Pictures\SPA boundaries.png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1447800"/>
              <a:ext cx="3314434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9"/>
            <p:cNvSpPr txBox="1">
              <a:spLocks noChangeArrowheads="1"/>
            </p:cNvSpPr>
            <p:nvPr/>
          </p:nvSpPr>
          <p:spPr bwMode="auto">
            <a:xfrm>
              <a:off x="4954361" y="3275647"/>
              <a:ext cx="1919514" cy="170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500" b="1" dirty="0">
                  <a:latin typeface="Arial" charset="0"/>
                </a:rPr>
                <a:t>US Army Corps of Engineers</a:t>
              </a:r>
            </a:p>
            <a:p>
              <a:pPr>
                <a:defRPr/>
              </a:pPr>
              <a:endParaRPr lang="en-US" sz="1200" b="1" dirty="0">
                <a:latin typeface="Arial" charset="0"/>
              </a:endParaRPr>
            </a:p>
          </p:txBody>
        </p:sp>
        <p:pic>
          <p:nvPicPr>
            <p:cNvPr id="8215" name="Picture 8" descr="USACE_logo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5029200" y="2799098"/>
              <a:ext cx="656208" cy="48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5-Point Star 66"/>
            <p:cNvSpPr/>
            <p:nvPr/>
          </p:nvSpPr>
          <p:spPr>
            <a:xfrm rot="18945809" flipH="1" flipV="1">
              <a:off x="4516211" y="4222274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5-Point Star 67"/>
            <p:cNvSpPr/>
            <p:nvPr/>
          </p:nvSpPr>
          <p:spPr>
            <a:xfrm rot="18945809" flipH="1" flipV="1">
              <a:off x="4437971" y="4073366"/>
              <a:ext cx="130400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5-Point Star 68"/>
            <p:cNvSpPr/>
            <p:nvPr/>
          </p:nvSpPr>
          <p:spPr>
            <a:xfrm rot="18945809" flipH="1" flipV="1">
              <a:off x="4286704" y="3764915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5-Point Star 69"/>
            <p:cNvSpPr/>
            <p:nvPr/>
          </p:nvSpPr>
          <p:spPr>
            <a:xfrm rot="18945809" flipH="1" flipV="1">
              <a:off x="4740503" y="3536237"/>
              <a:ext cx="135618" cy="111679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5-Point Star 70"/>
            <p:cNvSpPr/>
            <p:nvPr/>
          </p:nvSpPr>
          <p:spPr>
            <a:xfrm rot="18945809" flipH="1" flipV="1">
              <a:off x="3749450" y="3078879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5-Point Star 71"/>
            <p:cNvSpPr/>
            <p:nvPr/>
          </p:nvSpPr>
          <p:spPr>
            <a:xfrm rot="18945809" flipH="1" flipV="1">
              <a:off x="3827689" y="3004425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/>
          </p:nvSpPr>
          <p:spPr>
            <a:xfrm rot="18945809" flipH="1" flipV="1">
              <a:off x="3978957" y="3004425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5-Point Star 73"/>
            <p:cNvSpPr/>
            <p:nvPr/>
          </p:nvSpPr>
          <p:spPr>
            <a:xfrm rot="18945809" flipH="1" flipV="1">
              <a:off x="3676425" y="2775744"/>
              <a:ext cx="130400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5-Point Star 74"/>
            <p:cNvSpPr/>
            <p:nvPr/>
          </p:nvSpPr>
          <p:spPr>
            <a:xfrm rot="18945809" flipH="1" flipV="1">
              <a:off x="4437971" y="2621520"/>
              <a:ext cx="130400" cy="111679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5-Point Star 75"/>
            <p:cNvSpPr/>
            <p:nvPr/>
          </p:nvSpPr>
          <p:spPr>
            <a:xfrm rot="18945809" flipH="1" flipV="1">
              <a:off x="4286704" y="2392839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5-Point Star 76"/>
            <p:cNvSpPr/>
            <p:nvPr/>
          </p:nvSpPr>
          <p:spPr>
            <a:xfrm rot="18945809" flipH="1" flipV="1">
              <a:off x="4896986" y="2089707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/>
          </p:nvSpPr>
          <p:spPr>
            <a:xfrm rot="18945809" flipH="1" flipV="1">
              <a:off x="4516211" y="2009934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5-Point Star 78"/>
            <p:cNvSpPr/>
            <p:nvPr/>
          </p:nvSpPr>
          <p:spPr>
            <a:xfrm rot="18945809" flipH="1" flipV="1">
              <a:off x="3676425" y="2392839"/>
              <a:ext cx="130400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5-Point Star 79"/>
            <p:cNvSpPr/>
            <p:nvPr/>
          </p:nvSpPr>
          <p:spPr>
            <a:xfrm rot="18945809" flipH="1" flipV="1">
              <a:off x="3525157" y="4147820"/>
              <a:ext cx="135618" cy="106363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8CB7230-6EE1-4D1E-A7BA-1329A461D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487C525-E8CB-4D18-9D3D-57A768ECB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F0F879-C407-4480-8DBC-A0DF2D48C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B9E8711C-282D-482F-A161-5283AA0A1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19725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One Team            Destined For Greatness</a:t>
            </a:r>
            <a:endParaRPr lang="en-US" sz="1400" b="1" baseline="-25000" dirty="0">
              <a:latin typeface="Arial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410325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562725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715125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4" name="Picture 2" descr="C:\Users\L4DE9JMA\AppData\Local\Microsoft\Windows\Temporary Internet Files\Content.Outlook\PZ7FUB9R\Romero_Corps Logo Design_10 Sep 12 (2)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572125"/>
            <a:ext cx="10779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0DE6994-F573-40F1-9F88-08DA57D37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35567D4-325D-4795-A2A4-90142D4F3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BF7EA1-2810-4E53-A48C-ED9E0C240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93C8AD73-855B-4333-80DC-5491C7ED4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6390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29288"/>
            <a:ext cx="75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37325" y="6324600"/>
            <a:ext cx="2530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One Team            Destined For Greatness</a:t>
            </a:r>
            <a:endParaRPr lang="en-US" sz="1400" b="1" baseline="-25000" dirty="0">
              <a:latin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87450" y="6567488"/>
            <a:ext cx="381000" cy="61912"/>
            <a:chOff x="1186890" y="6567488"/>
            <a:chExt cx="381000" cy="62254"/>
          </a:xfrm>
        </p:grpSpPr>
        <p:sp>
          <p:nvSpPr>
            <p:cNvPr id="10" name="5-Point Star 9"/>
            <p:cNvSpPr/>
            <p:nvPr userDrawn="1"/>
          </p:nvSpPr>
          <p:spPr>
            <a:xfrm>
              <a:off x="11868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3392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C3BF85F5-6A4E-4912-990B-AB3708E0F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41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37325" y="6324600"/>
            <a:ext cx="2606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One Team            Destined For Greatness</a:t>
            </a:r>
            <a:endParaRPr lang="en-US" sz="1400" b="1" baseline="-25000" dirty="0"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71575" y="6553200"/>
            <a:ext cx="381000" cy="61913"/>
            <a:chOff x="1186890" y="6567488"/>
            <a:chExt cx="381000" cy="62254"/>
          </a:xfrm>
        </p:grpSpPr>
        <p:sp>
          <p:nvSpPr>
            <p:cNvPr id="12" name="5-Point Star 11"/>
            <p:cNvSpPr/>
            <p:nvPr userDrawn="1"/>
          </p:nvSpPr>
          <p:spPr>
            <a:xfrm>
              <a:off x="11868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13392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259513"/>
            <a:ext cx="35972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400" b="1" baseline="-25000" dirty="0">
              <a:latin typeface="Arial" charset="0"/>
              <a:cs typeface="+mn-cs"/>
            </a:endParaRPr>
          </a:p>
        </p:txBody>
      </p: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4038600" y="1524000"/>
            <a:ext cx="5181600" cy="5486400"/>
            <a:chOff x="4038600" y="1518819"/>
            <a:chExt cx="5257800" cy="5486400"/>
          </a:xfrm>
        </p:grpSpPr>
        <p:pic>
          <p:nvPicPr>
            <p:cNvPr id="49" name="Picture 48" descr="P1010034.JP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7467793" y="5252841"/>
              <a:ext cx="6706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1" descr="C:\Documents and Settings\L4DD9PEB\Desktop\pics\Abiquiu Lake\Abiquiu Fall 5 downstream.JP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24717"/>
            <a:stretch>
              <a:fillRect/>
            </a:stretch>
          </p:blipFill>
          <p:spPr bwMode="auto">
            <a:xfrm>
              <a:off x="6629400" y="4343400"/>
              <a:ext cx="1219200" cy="696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1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43800" y="1518819"/>
              <a:ext cx="1676400" cy="11481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1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911186" y="2895600"/>
              <a:ext cx="870614" cy="15151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3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93082" y="2514600"/>
              <a:ext cx="851462" cy="6368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2" descr="\\spa-fs1alb\User\Common\PAO\PUBLIC AFFAIRS OFFICE\PHOTOS\PHOTO DRIVE\2011 Photo Drive\winners\Rio Grande at Cochiti Lake.JPG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334000" y="2895600"/>
              <a:ext cx="918683" cy="6101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7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27318" y="3276600"/>
              <a:ext cx="1324460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Picture 9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58000" y="4876800"/>
              <a:ext cx="1066800" cy="7978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36" descr="P:\COMMON\PUBLIC AFFAIRS OFFICE\PHOTOS\2010 Photo contest\Photo 3.jpg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49300" y="4973186"/>
              <a:ext cx="1303900" cy="12700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7" descr="P:\COMMON\PUBLIC AFFAIRS OFFICE\PHOTOS\2010 Photo contest\Photo 7.jpg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95800" y="3982508"/>
              <a:ext cx="1447800" cy="1065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38" descr="P:\COMMON\PUBLIC AFFAIRS OFFICE\PHOTOS\2010 Photo contest\Photo 13.jpg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315200" y="5943600"/>
              <a:ext cx="990704" cy="1033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4" name="Picture 40" descr="P:\COMMON\PUBLIC AFFAIRS OFFICE\PHOTOS\2010 Photo contest\Photo 29.jpg"/>
            <p:cNvPicPr>
              <a:picLocks noChangeAspect="1" noChangeArrowheads="1"/>
            </p:cNvPicPr>
            <p:nvPr userDrawn="1"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267200" y="4743450"/>
              <a:ext cx="1295400" cy="971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1" name="Picture 2" descr="C:\Users\L4DE9JD9\AppData\Local\Microsoft\Windows\Temporary Internet Files\Content.Outlook\2305KCUU\MerryXmasfromKandahar.jpg"/>
            <p:cNvPicPr>
              <a:picLocks noChangeAspect="1" noChangeArrowheads="1"/>
            </p:cNvPicPr>
            <p:nvPr userDrawn="1"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486400" y="4202011"/>
              <a:ext cx="1470804" cy="974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2" name="Picture 2" descr="C:\Users\L4DE9JD9\AppData\Local\Microsoft\Windows\Temporary Internet Files\Content.Outlook\2305KCUU\IMG_5776.JPG"/>
            <p:cNvPicPr>
              <a:picLocks noChangeAspect="1" noChangeArrowheads="1"/>
            </p:cNvPicPr>
            <p:nvPr userDrawn="1"/>
          </p:nvPicPr>
          <p:blipFill>
            <a:blip r:embed="rId26" cstate="print"/>
            <a:srcRect r="4347"/>
            <a:stretch>
              <a:fillRect/>
            </a:stretch>
          </p:blipFill>
          <p:spPr bwMode="auto">
            <a:xfrm>
              <a:off x="7620177" y="4414577"/>
              <a:ext cx="1676223" cy="1447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4" name="Picture 2"/>
            <p:cNvPicPr>
              <a:picLocks noChangeAspect="1" noChangeArrowheads="1"/>
            </p:cNvPicPr>
            <p:nvPr userDrawn="1"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772561" y="3576313"/>
              <a:ext cx="1523839" cy="10426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Picture 3" descr="U:\L4RD9AES\Emergency\2012\Whitewater - Baldy\White Water Cr High Water Photos\103_0471.jpg"/>
            <p:cNvPicPr>
              <a:picLocks noChangeAspect="1" noChangeArrowheads="1"/>
            </p:cNvPicPr>
            <p:nvPr userDrawn="1"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543800" y="2247901"/>
              <a:ext cx="1676401" cy="1028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Picture 2" descr="P:\DERALL\1-Events and Exercises\2012\Waldo Canyon Fire\Photos of field assessment\Cheryls Photos\P7102670.JPG"/>
            <p:cNvPicPr>
              <a:picLocks noChangeAspect="1" noChangeArrowheads="1"/>
            </p:cNvPicPr>
            <p:nvPr userDrawn="1"/>
          </p:nvPicPr>
          <p:blipFill>
            <a:blip r:embed="rId29" cstate="print"/>
            <a:srcRect l="14225" t="32283" r="22402"/>
            <a:stretch>
              <a:fillRect/>
            </a:stretch>
          </p:blipFill>
          <p:spPr bwMode="auto">
            <a:xfrm>
              <a:off x="6629400" y="3657600"/>
              <a:ext cx="1371600" cy="1115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7" name="Picture 86" descr="P:\COMMON\2011 LDP2 photos\20111019-IMG_7038.jpg"/>
            <p:cNvPicPr/>
            <p:nvPr userDrawn="1"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410200" y="6019800"/>
              <a:ext cx="1210700" cy="9092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8" name="Picture 2" descr="C:\Users\L4DE9JD9\AppData\Local\Microsoft\Windows\Temporary Internet Files\Content.Outlook\2305KCUU\IMG_5220x.jpg"/>
            <p:cNvPicPr>
              <a:picLocks noChangeAspect="1" noChangeArrowheads="1"/>
            </p:cNvPicPr>
            <p:nvPr userDrawn="1"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6400800" y="4495800"/>
              <a:ext cx="610330" cy="11392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0" name="Picture 4" descr="C:\Users\L4DE9JD9\AppData\Local\Microsoft\Windows\Temporary Internet Files\Content.Outlook\2305KCUU\120701-A-ZQ731-018.jpg"/>
            <p:cNvPicPr>
              <a:picLocks noChangeAspect="1" noChangeArrowheads="1"/>
            </p:cNvPicPr>
            <p:nvPr userDrawn="1"/>
          </p:nvPicPr>
          <p:blipFill>
            <a:blip r:embed="rId32" cstate="print"/>
            <a:srcRect l="25833" t="5556" r="5000"/>
            <a:stretch>
              <a:fillRect/>
            </a:stretch>
          </p:blipFill>
          <p:spPr bwMode="auto">
            <a:xfrm flipH="1">
              <a:off x="4038600" y="5504095"/>
              <a:ext cx="1595949" cy="1430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9" name="Picture 3" descr="C:\Users\L4DE9JD9\AppData\Local\Microsoft\Windows\Temporary Internet Files\Content.Outlook\2305KCUU\110609-A-XE383-001.jpg"/>
            <p:cNvPicPr>
              <a:picLocks noChangeAspect="1" noChangeArrowheads="1"/>
            </p:cNvPicPr>
            <p:nvPr userDrawn="1"/>
          </p:nvPicPr>
          <p:blipFill>
            <a:blip r:embed="rId33" cstate="print"/>
            <a:srcRect t="5534" r="6432"/>
            <a:stretch>
              <a:fillRect/>
            </a:stretch>
          </p:blipFill>
          <p:spPr bwMode="auto">
            <a:xfrm flipH="1">
              <a:off x="6239900" y="5786018"/>
              <a:ext cx="1380098" cy="1219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Picture 5" descr="C:\Users\l4pm9jrd\AppData\Local\Microsoft\Windows\Temporary Internet Files\Content.Outlook\VVTOQ057\Antelope_Wells_Port_of_Entry_New_Mexico_Fall_2011 (2).jpg"/>
            <p:cNvPicPr>
              <a:picLocks noChangeAspect="1" noChangeArrowheads="1"/>
            </p:cNvPicPr>
            <p:nvPr userDrawn="1"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7848600" y="2938614"/>
              <a:ext cx="1348729" cy="1094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1" name="Picture 3"/>
            <p:cNvPicPr>
              <a:picLocks noChangeAspect="1" noChangeArrowheads="1"/>
            </p:cNvPicPr>
            <p:nvPr userDrawn="1"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6553201" y="2057400"/>
              <a:ext cx="1066800" cy="1042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3" name="Picture 39" descr="P:\COMMON\PUBLIC AFFAIRS OFFICE\PHOTOS\2010 Photo contest\Photo 14.JPG"/>
            <p:cNvPicPr>
              <a:picLocks noChangeAspect="1" noChangeArrowheads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629400" y="2819400"/>
              <a:ext cx="1524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10"/>
            <p:cNvPicPr>
              <a:picLocks noChangeAspect="1" noChangeArrowheads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6401132" y="5252841"/>
              <a:ext cx="1218868" cy="761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8" name="Picture 23" descr="ppt_camo_bkgrnd-0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-3175"/>
            <a:ext cx="90678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38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One Team            Destined For Greatness</a:t>
            </a:r>
            <a:endParaRPr lang="en-US" sz="1400" b="1" baseline="-25000" dirty="0">
              <a:latin typeface="Arial" charset="0"/>
              <a:cs typeface="+mn-cs"/>
            </a:endParaRPr>
          </a:p>
        </p:txBody>
      </p:sp>
      <p:sp>
        <p:nvSpPr>
          <p:cNvPr id="94" name="5-Point Star 93"/>
          <p:cNvSpPr/>
          <p:nvPr/>
        </p:nvSpPr>
        <p:spPr>
          <a:xfrm>
            <a:off x="11430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1295400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14478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114800" y="1905000"/>
            <a:ext cx="4876800" cy="4876800"/>
            <a:chOff x="4267200" y="1828799"/>
            <a:chExt cx="4724401" cy="4876801"/>
          </a:xfrm>
        </p:grpSpPr>
        <p:cxnSp>
          <p:nvCxnSpPr>
            <p:cNvPr id="45" name="Straight Connector 44"/>
            <p:cNvCxnSpPr/>
            <p:nvPr userDrawn="1"/>
          </p:nvCxnSpPr>
          <p:spPr bwMode="auto">
            <a:xfrm rot="16200000" flipV="1">
              <a:off x="5867797" y="3353196"/>
              <a:ext cx="4648201" cy="1599407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auto">
            <a:xfrm rot="16200000" flipV="1">
              <a:off x="5524873" y="3161828"/>
              <a:ext cx="3810001" cy="2972744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auto">
            <a:xfrm rot="10800000">
              <a:off x="4267200" y="5334000"/>
              <a:ext cx="4572150" cy="137160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auto">
            <a:xfrm flipH="1" flipV="1">
              <a:off x="4911577" y="3971924"/>
              <a:ext cx="3927773" cy="2733676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5" name="Picture 8" descr="USACE_logo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28600" y="50053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136525" y="59436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  <a:cs typeface="+mn-cs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BUILDING STRONG</a:t>
            </a:r>
            <a:r>
              <a:rPr lang="en-US" sz="1400" b="1" baseline="-25000" dirty="0">
                <a:latin typeface="Arial" charset="0"/>
                <a:cs typeface="+mn-cs"/>
              </a:rPr>
              <a:t>®</a:t>
            </a:r>
          </a:p>
        </p:txBody>
      </p:sp>
      <p:pic>
        <p:nvPicPr>
          <p:cNvPr id="2" name="Picture 21" descr="white_curve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886200" y="1524000"/>
            <a:ext cx="52578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98" descr="new Coin.gif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543800" y="5227638"/>
            <a:ext cx="1600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8B805F-6378-4E82-AA6A-F613AA089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09D124-BE3A-49E3-A6D6-647069E89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2E9E43-08F4-4685-B31B-73A21655B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4102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29288"/>
            <a:ext cx="75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One Team            Destined For Greatness</a:t>
            </a:r>
            <a:endParaRPr lang="en-US" sz="1400" b="1" baseline="-25000" dirty="0">
              <a:latin typeface="Arial" charset="0"/>
              <a:cs typeface="+mn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87450" y="6567488"/>
            <a:ext cx="381000" cy="61912"/>
            <a:chOff x="1186890" y="6567488"/>
            <a:chExt cx="381000" cy="62254"/>
          </a:xfrm>
        </p:grpSpPr>
        <p:sp>
          <p:nvSpPr>
            <p:cNvPr id="10" name="5-Point Star 9"/>
            <p:cNvSpPr/>
            <p:nvPr userDrawn="1"/>
          </p:nvSpPr>
          <p:spPr>
            <a:xfrm>
              <a:off x="11868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3392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105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219825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BUILDING STRONG</a:t>
            </a:r>
            <a:r>
              <a:rPr lang="en-US" sz="1400" b="1" baseline="-25000" dirty="0">
                <a:latin typeface="Arial" charset="0"/>
                <a:cs typeface="+mn-cs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  <p:sldLayoutId id="2147484491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251564A9-673A-40F9-A16E-439B85000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29287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537325" y="6324600"/>
            <a:ext cx="2530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One Team            Destined For Greatness</a:t>
            </a:r>
            <a:endParaRPr lang="en-US" sz="1400" b="1" baseline="-25000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86890" y="6567488"/>
            <a:ext cx="381000" cy="62254"/>
            <a:chOff x="1186890" y="6567488"/>
            <a:chExt cx="381000" cy="62254"/>
          </a:xfrm>
        </p:grpSpPr>
        <p:sp>
          <p:nvSpPr>
            <p:cNvPr id="10" name="5-Point Star 9"/>
            <p:cNvSpPr/>
            <p:nvPr userDrawn="1"/>
          </p:nvSpPr>
          <p:spPr>
            <a:xfrm>
              <a:off x="1186890" y="6567488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339290" y="6567830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830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5C2464-EB13-43AD-85BF-167DF46F8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5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37325" y="6324600"/>
            <a:ext cx="2606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  <a:cs typeface="+mn-cs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BUILDING STRONG</a:t>
            </a:r>
            <a:r>
              <a:rPr lang="en-US" sz="1400" b="1" baseline="-25000" dirty="0">
                <a:latin typeface="Arial" charset="0"/>
                <a:cs typeface="+mn-cs"/>
              </a:rPr>
              <a:t>®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One Team            Destined For Greatness</a:t>
            </a:r>
            <a:endParaRPr lang="en-US" sz="1400" b="1" baseline="-25000" dirty="0">
              <a:latin typeface="Arial" charset="0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71575" y="6553200"/>
            <a:ext cx="381000" cy="61913"/>
            <a:chOff x="1186890" y="6567488"/>
            <a:chExt cx="381000" cy="62254"/>
          </a:xfrm>
        </p:grpSpPr>
        <p:sp>
          <p:nvSpPr>
            <p:cNvPr id="12" name="5-Point Star 11"/>
            <p:cNvSpPr/>
            <p:nvPr userDrawn="1"/>
          </p:nvSpPr>
          <p:spPr>
            <a:xfrm>
              <a:off x="11868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13392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496" r:id="rId4"/>
    <p:sldLayoutId id="2147484497" r:id="rId5"/>
    <p:sldLayoutId id="2147484498" r:id="rId6"/>
    <p:sldLayoutId id="2147484499" r:id="rId7"/>
    <p:sldLayoutId id="2147484500" r:id="rId8"/>
    <p:sldLayoutId id="2147484501" r:id="rId9"/>
    <p:sldLayoutId id="2147484502" r:id="rId10"/>
    <p:sldLayoutId id="2147484503" r:id="rId11"/>
    <p:sldLayoutId id="2147484504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8B805F-6378-4E82-AA6A-F613AA089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09D124-BE3A-49E3-A6D6-647069E89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2E9E43-08F4-4685-B31B-73A21655B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4102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29288"/>
            <a:ext cx="75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One Team            Destined For Greatness</a:t>
            </a:r>
            <a:endParaRPr lang="en-US" sz="1400" b="1" baseline="-25000" dirty="0">
              <a:latin typeface="Arial" charset="0"/>
              <a:cs typeface="+mn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87450" y="6567488"/>
            <a:ext cx="381000" cy="61912"/>
            <a:chOff x="1186890" y="6567488"/>
            <a:chExt cx="381000" cy="62254"/>
          </a:xfrm>
        </p:grpSpPr>
        <p:sp>
          <p:nvSpPr>
            <p:cNvPr id="10" name="5-Point Star 9"/>
            <p:cNvSpPr/>
            <p:nvPr userDrawn="1"/>
          </p:nvSpPr>
          <p:spPr>
            <a:xfrm>
              <a:off x="11868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3392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105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219825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BUILDING STRONG</a:t>
            </a:r>
            <a:r>
              <a:rPr lang="en-US" sz="1400" b="1" baseline="-25000" dirty="0">
                <a:latin typeface="Arial" charset="0"/>
                <a:cs typeface="+mn-cs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5C2464-EB13-43AD-85BF-167DF46F8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5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37325" y="6324600"/>
            <a:ext cx="2606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  <a:cs typeface="+mn-cs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  <a:cs typeface="+mn-cs"/>
              </a:rPr>
              <a:t>BUILDING STRONG</a:t>
            </a:r>
            <a:r>
              <a:rPr lang="en-US" sz="1400" b="1" baseline="-25000" dirty="0">
                <a:latin typeface="Arial" charset="0"/>
                <a:cs typeface="+mn-cs"/>
              </a:rPr>
              <a:t>®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One Team            Destined For Greatness</a:t>
            </a:r>
            <a:endParaRPr lang="en-US" sz="1400" b="1" baseline="-25000" dirty="0">
              <a:latin typeface="Arial" charset="0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71575" y="6553200"/>
            <a:ext cx="381000" cy="61913"/>
            <a:chOff x="1186890" y="6567488"/>
            <a:chExt cx="381000" cy="62254"/>
          </a:xfrm>
        </p:grpSpPr>
        <p:sp>
          <p:nvSpPr>
            <p:cNvPr id="12" name="5-Point Star 11"/>
            <p:cNvSpPr/>
            <p:nvPr userDrawn="1"/>
          </p:nvSpPr>
          <p:spPr>
            <a:xfrm>
              <a:off x="11868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13392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  <p:sldLayoutId id="2147484554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51AE085-9E2D-458D-8408-24813B761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5" name="Picture 8" descr="USAC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537325" y="6324600"/>
            <a:ext cx="2606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One Team            Destined For Greatness</a:t>
            </a:r>
            <a:endParaRPr lang="en-US" sz="1400" b="1" baseline="-250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72260" y="6552858"/>
            <a:ext cx="381000" cy="62254"/>
            <a:chOff x="1186890" y="6567488"/>
            <a:chExt cx="381000" cy="62254"/>
          </a:xfrm>
        </p:grpSpPr>
        <p:sp>
          <p:nvSpPr>
            <p:cNvPr id="12" name="5-Point Star 11"/>
            <p:cNvSpPr/>
            <p:nvPr userDrawn="1"/>
          </p:nvSpPr>
          <p:spPr>
            <a:xfrm>
              <a:off x="1186890" y="6567488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1339290" y="6567830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830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259513"/>
            <a:ext cx="35972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400" b="1" baseline="-25000" dirty="0"/>
          </a:p>
        </p:txBody>
      </p:sp>
      <p:grpSp>
        <p:nvGrpSpPr>
          <p:cNvPr id="6" name="Group 97"/>
          <p:cNvGrpSpPr>
            <a:grpSpLocks/>
          </p:cNvGrpSpPr>
          <p:nvPr/>
        </p:nvGrpSpPr>
        <p:grpSpPr bwMode="auto">
          <a:xfrm>
            <a:off x="4038600" y="1524000"/>
            <a:ext cx="5181600" cy="5486400"/>
            <a:chOff x="4038600" y="1518819"/>
            <a:chExt cx="5257800" cy="5486400"/>
          </a:xfrm>
        </p:grpSpPr>
        <p:pic>
          <p:nvPicPr>
            <p:cNvPr id="49" name="Picture 48" descr="P1010034.JP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7467793" y="5252841"/>
              <a:ext cx="6706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1" descr="C:\Documents and Settings\L4DD9PEB\Desktop\pics\Abiquiu Lake\Abiquiu Fall 5 downstream.JP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b="24717"/>
            <a:stretch>
              <a:fillRect/>
            </a:stretch>
          </p:blipFill>
          <p:spPr bwMode="auto">
            <a:xfrm>
              <a:off x="6629400" y="4343400"/>
              <a:ext cx="1219200" cy="696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1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543800" y="1518819"/>
              <a:ext cx="1676400" cy="11481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1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911186" y="2895600"/>
              <a:ext cx="870614" cy="15151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3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93082" y="2514600"/>
              <a:ext cx="851462" cy="6368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2" descr="\\spa-fs1alb\User\Common\PAO\PUBLIC AFFAIRS OFFICE\PHOTOS\PHOTO DRIVE\2011 Photo Drive\winners\Rio Grande at Cochiti Lake.JPG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334000" y="2895600"/>
              <a:ext cx="918683" cy="6101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Picture 7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927318" y="3276600"/>
              <a:ext cx="1324460" cy="99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Picture 9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58000" y="4876800"/>
              <a:ext cx="1066800" cy="7978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36" descr="P:\COMMON\PUBLIC AFFAIRS OFFICE\PHOTOS\2010 Photo contest\Photo 3.jpg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49300" y="4973186"/>
              <a:ext cx="1303900" cy="12700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7" descr="P:\COMMON\PUBLIC AFFAIRS OFFICE\PHOTOS\2010 Photo contest\Photo 7.jpg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495800" y="3982508"/>
              <a:ext cx="1447800" cy="1065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38" descr="P:\COMMON\PUBLIC AFFAIRS OFFICE\PHOTOS\2010 Photo contest\Photo 13.jpg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315200" y="5943600"/>
              <a:ext cx="990704" cy="1033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4" name="Picture 40" descr="P:\COMMON\PUBLIC AFFAIRS OFFICE\PHOTOS\2010 Photo contest\Photo 29.jpg"/>
            <p:cNvPicPr>
              <a:picLocks noChangeAspect="1" noChangeArrowheads="1"/>
            </p:cNvPicPr>
            <p:nvPr userDrawn="1"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267200" y="4743450"/>
              <a:ext cx="1295400" cy="971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1" name="Picture 2" descr="C:\Users\L4DE9JD9\AppData\Local\Microsoft\Windows\Temporary Internet Files\Content.Outlook\2305KCUU\MerryXmasfromKandahar.jpg"/>
            <p:cNvPicPr>
              <a:picLocks noChangeAspect="1" noChangeArrowheads="1"/>
            </p:cNvPicPr>
            <p:nvPr userDrawn="1"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486400" y="4202011"/>
              <a:ext cx="1470804" cy="974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2" name="Picture 2" descr="C:\Users\L4DE9JD9\AppData\Local\Microsoft\Windows\Temporary Internet Files\Content.Outlook\2305KCUU\IMG_5776.JPG"/>
            <p:cNvPicPr>
              <a:picLocks noChangeAspect="1" noChangeArrowheads="1"/>
            </p:cNvPicPr>
            <p:nvPr userDrawn="1"/>
          </p:nvPicPr>
          <p:blipFill>
            <a:blip r:embed="rId26" cstate="print"/>
            <a:srcRect r="4347"/>
            <a:stretch>
              <a:fillRect/>
            </a:stretch>
          </p:blipFill>
          <p:spPr bwMode="auto">
            <a:xfrm>
              <a:off x="7620177" y="4414577"/>
              <a:ext cx="1676223" cy="14476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4" name="Picture 2"/>
            <p:cNvPicPr>
              <a:picLocks noChangeAspect="1" noChangeArrowheads="1"/>
            </p:cNvPicPr>
            <p:nvPr userDrawn="1"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772561" y="3576313"/>
              <a:ext cx="1523839" cy="10426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Picture 3" descr="U:\L4RD9AES\Emergency\2012\Whitewater - Baldy\White Water Cr High Water Photos\103_0471.jpg"/>
            <p:cNvPicPr>
              <a:picLocks noChangeAspect="1" noChangeArrowheads="1"/>
            </p:cNvPicPr>
            <p:nvPr userDrawn="1"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543800" y="2247901"/>
              <a:ext cx="1676401" cy="1028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Picture 2" descr="P:\DERALL\1-Events and Exercises\2012\Waldo Canyon Fire\Photos of field assessment\Cheryls Photos\P7102670.JPG"/>
            <p:cNvPicPr>
              <a:picLocks noChangeAspect="1" noChangeArrowheads="1"/>
            </p:cNvPicPr>
            <p:nvPr userDrawn="1"/>
          </p:nvPicPr>
          <p:blipFill>
            <a:blip r:embed="rId29" cstate="print"/>
            <a:srcRect l="14225" t="32283" r="22402"/>
            <a:stretch>
              <a:fillRect/>
            </a:stretch>
          </p:blipFill>
          <p:spPr bwMode="auto">
            <a:xfrm>
              <a:off x="6629400" y="3657600"/>
              <a:ext cx="1371600" cy="1115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7" name="Picture 86" descr="P:\COMMON\2011 LDP2 photos\20111019-IMG_7038.jpg"/>
            <p:cNvPicPr/>
            <p:nvPr userDrawn="1"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410200" y="6019800"/>
              <a:ext cx="1210700" cy="9092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8" name="Picture 2" descr="C:\Users\L4DE9JD9\AppData\Local\Microsoft\Windows\Temporary Internet Files\Content.Outlook\2305KCUU\IMG_5220x.jpg"/>
            <p:cNvPicPr>
              <a:picLocks noChangeAspect="1" noChangeArrowheads="1"/>
            </p:cNvPicPr>
            <p:nvPr userDrawn="1"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 flipH="1">
              <a:off x="6400800" y="4495800"/>
              <a:ext cx="610330" cy="11392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0" name="Picture 4" descr="C:\Users\L4DE9JD9\AppData\Local\Microsoft\Windows\Temporary Internet Files\Content.Outlook\2305KCUU\120701-A-ZQ731-018.jpg"/>
            <p:cNvPicPr>
              <a:picLocks noChangeAspect="1" noChangeArrowheads="1"/>
            </p:cNvPicPr>
            <p:nvPr userDrawn="1"/>
          </p:nvPicPr>
          <p:blipFill>
            <a:blip r:embed="rId32" cstate="print"/>
            <a:srcRect l="25833" t="5556" r="5000"/>
            <a:stretch>
              <a:fillRect/>
            </a:stretch>
          </p:blipFill>
          <p:spPr bwMode="auto">
            <a:xfrm flipH="1">
              <a:off x="4038600" y="5504095"/>
              <a:ext cx="1595949" cy="1430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9" name="Picture 3" descr="C:\Users\L4DE9JD9\AppData\Local\Microsoft\Windows\Temporary Internet Files\Content.Outlook\2305KCUU\110609-A-XE383-001.jpg"/>
            <p:cNvPicPr>
              <a:picLocks noChangeAspect="1" noChangeArrowheads="1"/>
            </p:cNvPicPr>
            <p:nvPr userDrawn="1"/>
          </p:nvPicPr>
          <p:blipFill>
            <a:blip r:embed="rId33" cstate="print"/>
            <a:srcRect t="5534" r="6432"/>
            <a:stretch>
              <a:fillRect/>
            </a:stretch>
          </p:blipFill>
          <p:spPr bwMode="auto">
            <a:xfrm flipH="1">
              <a:off x="6239900" y="5786018"/>
              <a:ext cx="1380098" cy="1219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Picture 5" descr="C:\Users\l4pm9jrd\AppData\Local\Microsoft\Windows\Temporary Internet Files\Content.Outlook\VVTOQ057\Antelope_Wells_Port_of_Entry_New_Mexico_Fall_2011 (2).jpg"/>
            <p:cNvPicPr>
              <a:picLocks noChangeAspect="1" noChangeArrowheads="1"/>
            </p:cNvPicPr>
            <p:nvPr userDrawn="1"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7848600" y="2938614"/>
              <a:ext cx="1348729" cy="1094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1" name="Picture 3"/>
            <p:cNvPicPr>
              <a:picLocks noChangeAspect="1" noChangeArrowheads="1"/>
            </p:cNvPicPr>
            <p:nvPr userDrawn="1"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6553201" y="2057400"/>
              <a:ext cx="1066800" cy="1042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63" name="Picture 39" descr="P:\COMMON\PUBLIC AFFAIRS OFFICE\PHOTOS\2010 Photo contest\Photo 14.JPG"/>
            <p:cNvPicPr>
              <a:picLocks noChangeAspect="1" noChangeArrowheads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629400" y="2819400"/>
              <a:ext cx="1524000" cy="114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10"/>
            <p:cNvPicPr>
              <a:picLocks noChangeAspect="1" noChangeArrowheads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6401132" y="5252841"/>
              <a:ext cx="1218868" cy="761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8" name="Picture 23" descr="ppt_camo_bkgrnd-0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0" y="-3175"/>
            <a:ext cx="90678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382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93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One Team            Destined For Greatness</a:t>
            </a:r>
            <a:endParaRPr lang="en-US" sz="1400" b="1" baseline="-25000" dirty="0"/>
          </a:p>
        </p:txBody>
      </p:sp>
      <p:sp>
        <p:nvSpPr>
          <p:cNvPr id="94" name="5-Point Star 93"/>
          <p:cNvSpPr/>
          <p:nvPr/>
        </p:nvSpPr>
        <p:spPr>
          <a:xfrm>
            <a:off x="11430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5-Point Star 94"/>
          <p:cNvSpPr/>
          <p:nvPr/>
        </p:nvSpPr>
        <p:spPr>
          <a:xfrm>
            <a:off x="1295400" y="6567488"/>
            <a:ext cx="8255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1447800" y="6567488"/>
            <a:ext cx="76200" cy="6191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114800" y="1905000"/>
            <a:ext cx="4876800" cy="4876800"/>
            <a:chOff x="4267200" y="1828799"/>
            <a:chExt cx="4724401" cy="4876801"/>
          </a:xfrm>
        </p:grpSpPr>
        <p:cxnSp>
          <p:nvCxnSpPr>
            <p:cNvPr id="45" name="Straight Connector 44"/>
            <p:cNvCxnSpPr/>
            <p:nvPr userDrawn="1"/>
          </p:nvCxnSpPr>
          <p:spPr bwMode="auto">
            <a:xfrm rot="16200000" flipV="1">
              <a:off x="5867797" y="3353196"/>
              <a:ext cx="4648201" cy="1599407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auto">
            <a:xfrm rot="16200000" flipV="1">
              <a:off x="5524873" y="3161828"/>
              <a:ext cx="3810001" cy="2972744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auto">
            <a:xfrm rot="10800000">
              <a:off x="4267200" y="5334000"/>
              <a:ext cx="4572150" cy="137160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auto">
            <a:xfrm flipH="1" flipV="1">
              <a:off x="4911577" y="3971924"/>
              <a:ext cx="3927773" cy="2733676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5" name="Picture 8" descr="USACE_logo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28600" y="50053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136525" y="59436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2" name="Picture 21" descr="white_curve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886200" y="1524000"/>
            <a:ext cx="52578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98" descr="new Coin.gif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543800" y="5227638"/>
            <a:ext cx="16002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8" descr="USACE_logo"/>
          <p:cNvPicPr>
            <a:picLocks noChangeAspect="1" noChangeArrowheads="1"/>
          </p:cNvPicPr>
          <p:nvPr userDrawn="1"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Line 10"/>
          <p:cNvSpPr>
            <a:spLocks noChangeShapeType="1"/>
          </p:cNvSpPr>
          <p:nvPr userDrawn="1"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 userDrawn="1"/>
        </p:nvSpPr>
        <p:spPr bwMode="auto">
          <a:xfrm>
            <a:off x="6537325" y="6324600"/>
            <a:ext cx="2606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57" name="Text Box 9"/>
          <p:cNvSpPr txBox="1">
            <a:spLocks noChangeArrowheads="1"/>
          </p:cNvSpPr>
          <p:nvPr userDrawn="1"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One Team            Destined For Greatness</a:t>
            </a:r>
            <a:endParaRPr lang="en-US" sz="1400" b="1" baseline="-25000" dirty="0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1172260" y="6552858"/>
            <a:ext cx="381000" cy="62254"/>
            <a:chOff x="1186890" y="6567488"/>
            <a:chExt cx="381000" cy="62254"/>
          </a:xfrm>
        </p:grpSpPr>
        <p:sp>
          <p:nvSpPr>
            <p:cNvPr id="59" name="5-Point Star 58"/>
            <p:cNvSpPr/>
            <p:nvPr userDrawn="1"/>
          </p:nvSpPr>
          <p:spPr>
            <a:xfrm>
              <a:off x="1186890" y="6567488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5-Point Star 59"/>
            <p:cNvSpPr/>
            <p:nvPr userDrawn="1"/>
          </p:nvSpPr>
          <p:spPr>
            <a:xfrm>
              <a:off x="1339290" y="6567830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5-Point Star 60"/>
            <p:cNvSpPr/>
            <p:nvPr userDrawn="1"/>
          </p:nvSpPr>
          <p:spPr>
            <a:xfrm>
              <a:off x="1491690" y="6567830"/>
              <a:ext cx="76200" cy="61912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5159DF8-9136-4C21-A293-2BD9C51B2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9FD665E-88E0-4C1D-8CC4-34611BBD3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fld id="{D5B2ED67-7AD8-41AF-A4BD-CEB9F567E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102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29288"/>
            <a:ext cx="758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37325" y="6324600"/>
            <a:ext cx="2530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One Team            Destined For Greatness</a:t>
            </a:r>
            <a:endParaRPr lang="en-US" sz="1400" b="1" baseline="-25000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87450" y="6567488"/>
            <a:ext cx="381000" cy="61912"/>
            <a:chOff x="1186890" y="6567488"/>
            <a:chExt cx="381000" cy="62254"/>
          </a:xfrm>
        </p:grpSpPr>
        <p:sp>
          <p:nvSpPr>
            <p:cNvPr id="10" name="5-Point Star 9"/>
            <p:cNvSpPr/>
            <p:nvPr userDrawn="1"/>
          </p:nvSpPr>
          <p:spPr>
            <a:xfrm>
              <a:off x="11868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3392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AA07FAE-193A-403D-AA30-69DC747B8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5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537325" y="6324600"/>
            <a:ext cx="2606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/>
              <a:t>US Army Corps of Engineers</a:t>
            </a:r>
          </a:p>
          <a:p>
            <a:pPr>
              <a:defRPr/>
            </a:pPr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" y="6477000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/>
              <a:t>One Team            Destined For Greatness</a:t>
            </a:r>
            <a:endParaRPr lang="en-US" sz="1400" b="1" baseline="-250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71575" y="6553200"/>
            <a:ext cx="381000" cy="61913"/>
            <a:chOff x="1186890" y="6567488"/>
            <a:chExt cx="381000" cy="62254"/>
          </a:xfrm>
        </p:grpSpPr>
        <p:sp>
          <p:nvSpPr>
            <p:cNvPr id="12" name="5-Point Star 11"/>
            <p:cNvSpPr/>
            <p:nvPr userDrawn="1"/>
          </p:nvSpPr>
          <p:spPr>
            <a:xfrm>
              <a:off x="11868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13392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1491690" y="6567488"/>
              <a:ext cx="76200" cy="6225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rpslakes.usace.army.mil/visitors/album/images/G520060-32_jpg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rpslakes.usace.army.mil/visitors/album/images/H304390-3_jpg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>
          <a:xfrm>
            <a:off x="304800" y="152400"/>
            <a:ext cx="723231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1" i="0" u="none" strike="noStrike" kern="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Operations Division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600" kern="0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600" kern="0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2600" kern="0" dirty="0" smtClean="0">
              <a:effectLst>
                <a:outerShdw blurRad="50800" dist="50800" dir="5400000" algn="ctr" rotWithShape="0">
                  <a:schemeClr val="bg1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Mark Yuska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noProof="0" dirty="0" smtClean="0"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2000" kern="0" dirty="0" smtClean="0">
                <a:latin typeface="Arial" pitchFamily="34" charset="0"/>
                <a:ea typeface="+mj-ea"/>
                <a:cs typeface="Arial" pitchFamily="34" charset="0"/>
              </a:rPr>
              <a:t>Chief, Operations </a:t>
            </a:r>
            <a:r>
              <a:rPr lang="en-US" sz="2000" kern="0" dirty="0" smtClean="0">
                <a:latin typeface="Arial" pitchFamily="34" charset="0"/>
                <a:ea typeface="+mj-ea"/>
                <a:cs typeface="Arial" pitchFamily="34" charset="0"/>
              </a:rPr>
              <a:t>Division</a:t>
            </a:r>
            <a:endParaRPr lang="en-US" sz="2000" kern="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4ODWMEY\Pictures\RioChamaAerial2005\DSCF0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"/>
            <a:ext cx="7518400" cy="54864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1143000"/>
            <a:ext cx="8763000" cy="914400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Thank You For Attending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5791200"/>
            <a:ext cx="4482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Abiquiu 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Dam &amp; Lake,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Rio Chama, Northern </a:t>
            </a: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NM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6477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L4EDMBRK\AppData\Local\Microsoft\Windows\Temporary Internet Files\Content.IE5\SKQRVJZ1\MC900431512[1].png"/>
          <p:cNvPicPr>
            <a:picLocks noChangeAspect="1" noChangeArrowheads="1"/>
          </p:cNvPicPr>
          <p:nvPr/>
        </p:nvPicPr>
        <p:blipFill>
          <a:blip r:embed="rId3" cstate="print">
            <a:lum bright="54000" contrast="-80000"/>
          </a:blip>
          <a:srcRect/>
          <a:stretch>
            <a:fillRect/>
          </a:stretch>
        </p:blipFill>
        <p:spPr bwMode="auto">
          <a:xfrm>
            <a:off x="2457450" y="1090613"/>
            <a:ext cx="46069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070541-3C66-4AA7-9885-32430FCDDBA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 sz="1800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5076825" y="2428875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24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198" name="Rectangle 39"/>
          <p:cNvSpPr>
            <a:spLocks noChangeArrowheads="1"/>
          </p:cNvSpPr>
          <p:nvPr/>
        </p:nvSpPr>
        <p:spPr bwMode="auto">
          <a:xfrm>
            <a:off x="490538" y="25273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7200" b="1">
                <a:solidFill>
                  <a:schemeClr val="tx2"/>
                </a:solidFill>
                <a:latin typeface="Cambria" pitchFamily="18" charset="0"/>
              </a:rPr>
              <a:t>QUESTIONS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7" descr="all projects_with_basins_07feb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66687"/>
            <a:ext cx="4876801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800600" y="76200"/>
            <a:ext cx="4191000" cy="14478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Corps Dams in Albuquerque District:</a:t>
            </a:r>
          </a:p>
        </p:txBody>
      </p:sp>
      <p:sp>
        <p:nvSpPr>
          <p:cNvPr id="4" name="Rectangle 100"/>
          <p:cNvSpPr txBox="1">
            <a:spLocks noChangeArrowheads="1"/>
          </p:cNvSpPr>
          <p:nvPr/>
        </p:nvSpPr>
        <p:spPr>
          <a:xfrm>
            <a:off x="5257800" y="1828800"/>
            <a:ext cx="3517900" cy="4271962"/>
          </a:xfrm>
          <a:prstGeom prst="rect">
            <a:avLst/>
          </a:prstGeom>
        </p:spPr>
        <p:txBody>
          <a:bodyPr/>
          <a:lstStyle/>
          <a:p>
            <a:pPr marL="342900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kern="0" dirty="0" smtClean="0">
                <a:latin typeface="Arial" pitchFamily="34" charset="0"/>
                <a:cs typeface="Arial" pitchFamily="34" charset="0"/>
              </a:rPr>
              <a:t>Arkansas Basin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John </a:t>
            </a:r>
            <a:r>
              <a:rPr lang="en-US" kern="0" dirty="0">
                <a:latin typeface="Arial" pitchFamily="34" charset="0"/>
                <a:cs typeface="Arial" pitchFamily="34" charset="0"/>
              </a:rPr>
              <a:t>Martin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Trinidad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342900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kern="0" dirty="0" smtClean="0">
                <a:latin typeface="Arial" pitchFamily="34" charset="0"/>
                <a:cs typeface="Arial" pitchFamily="34" charset="0"/>
              </a:rPr>
              <a:t>Rio </a:t>
            </a:r>
            <a:r>
              <a:rPr lang="en-US" sz="2000" u="sng" kern="0" dirty="0">
                <a:latin typeface="Arial" pitchFamily="34" charset="0"/>
                <a:cs typeface="Arial" pitchFamily="34" charset="0"/>
              </a:rPr>
              <a:t>Grande </a:t>
            </a:r>
            <a:r>
              <a:rPr lang="en-US" sz="2000" u="sng" kern="0" dirty="0" smtClean="0">
                <a:latin typeface="Arial" pitchFamily="34" charset="0"/>
                <a:cs typeface="Arial" pitchFamily="34" charset="0"/>
              </a:rPr>
              <a:t>Basin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" pitchFamily="34" charset="0"/>
                <a:cs typeface="Arial" pitchFamily="34" charset="0"/>
              </a:rPr>
              <a:t>Abiquiu</a:t>
            </a: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Cochiti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Galisteo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Jemez 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Canyon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342900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kern="0" dirty="0" smtClean="0">
                <a:latin typeface="Arial" pitchFamily="34" charset="0"/>
                <a:cs typeface="Arial" pitchFamily="34" charset="0"/>
              </a:rPr>
              <a:t>South </a:t>
            </a:r>
            <a:r>
              <a:rPr lang="en-US" sz="2000" u="sng" kern="0" dirty="0">
                <a:latin typeface="Arial" pitchFamily="34" charset="0"/>
                <a:cs typeface="Arial" pitchFamily="34" charset="0"/>
              </a:rPr>
              <a:t>Canadian Basin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Arial" pitchFamily="34" charset="0"/>
                <a:cs typeface="Arial" pitchFamily="34" charset="0"/>
              </a:rPr>
              <a:t>Conchas</a:t>
            </a:r>
            <a:endParaRPr lang="en-US" kern="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342900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kern="0" dirty="0" smtClean="0">
                <a:latin typeface="Arial" pitchFamily="34" charset="0"/>
                <a:cs typeface="Arial" pitchFamily="34" charset="0"/>
              </a:rPr>
              <a:t>Pecos </a:t>
            </a:r>
            <a:r>
              <a:rPr lang="en-US" sz="2000" u="sng" kern="0" dirty="0">
                <a:latin typeface="Arial" pitchFamily="34" charset="0"/>
                <a:cs typeface="Arial" pitchFamily="34" charset="0"/>
              </a:rPr>
              <a:t>Basin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Santa Rosa</a:t>
            </a: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Two Rivers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647700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541020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838200"/>
            <a:ext cx="4876800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lvl="0">
              <a:lnSpc>
                <a:spcPts val="18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Flood Risk Management thru O&amp;M of our nine dams </a:t>
            </a: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Water Control – storage and releases; District dams </a:t>
            </a: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Operate and maintain dams and supporting facilities </a:t>
            </a: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Provide for safe recreation with direct management of parks (</a:t>
            </a:r>
            <a:r>
              <a:rPr lang="en-US" dirty="0" err="1" smtClean="0">
                <a:solidFill>
                  <a:schemeClr val="bg1"/>
                </a:solidFill>
              </a:rPr>
              <a:t>Abiquiu</a:t>
            </a:r>
            <a:r>
              <a:rPr lang="en-US" dirty="0" smtClean="0">
                <a:solidFill>
                  <a:schemeClr val="bg1"/>
                </a:solidFill>
              </a:rPr>
              <a:t>, Cochiti) or partnership with state parks (Colorado; John Martin and Trinidad), (New Mexico; </a:t>
            </a:r>
            <a:r>
              <a:rPr lang="en-US" dirty="0" err="1" smtClean="0">
                <a:solidFill>
                  <a:schemeClr val="bg1"/>
                </a:solidFill>
              </a:rPr>
              <a:t>Conchas</a:t>
            </a:r>
            <a:r>
              <a:rPr lang="en-US" dirty="0" smtClean="0">
                <a:solidFill>
                  <a:schemeClr val="bg1"/>
                </a:solidFill>
              </a:rPr>
              <a:t>, Santa Rosa) </a:t>
            </a: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Accomplish environmental projects associated with impacts of these dams </a:t>
            </a: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0">
              <a:lnSpc>
                <a:spcPts val="18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Total Program normally about $25M per year recently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152400"/>
            <a:ext cx="4343400" cy="914400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Operations Program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5791200"/>
            <a:ext cx="3970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  <a:sym typeface="Wingdings" pitchFamily="2" charset="2"/>
              </a:rPr>
              <a:t>John Martin Dam, Southeastern Colorado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477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4ODWMEY\Pictures\TempForNewEmplOrientation\SantaRosa1.102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228600"/>
            <a:ext cx="8763000" cy="914400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Operations Program Cont.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371600"/>
            <a:ext cx="7924800" cy="28043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Operations and Maintenance of Corps dams, facilities, and related projects is funded by direct annual Congressional appropriations, unlike the customer-based projects of military and interagency construction.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Fund </a:t>
            </a:r>
            <a:r>
              <a:rPr lang="en-US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and support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studies and special projects to plan for improved technology and operational methods to continually improve benefits to public and environment. 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Provide Geospatial Products, Support, and Services to the District and External Partners/Customers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1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867400"/>
            <a:ext cx="3640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  <a:sym typeface="Wingdings" pitchFamily="2" charset="2"/>
              </a:rPr>
              <a:t>Santa Rosa Dam &amp; Lake, Eastern NM</a:t>
            </a:r>
            <a:endParaRPr lang="en-US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477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0"/>
            <a:ext cx="8763000" cy="914400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"/>
                <a:ea typeface="+mj-ea"/>
                <a:cs typeface="+mj-cs"/>
              </a:rPr>
              <a:t>Operations Program Cont.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838200"/>
            <a:ext cx="8534400" cy="54912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 numCol="2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Typical maintenance work includes: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Concrete repairs and replacements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Buildings and facilities repairs and minor construction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Electrical systems upgrades and replacements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Repairing and re-paving roads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Repairing and sealing large water outlet gates on dams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Vegetation removals on dams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Large rock and riprap placements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Tamarisk (Salt Cedar) removal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Dredging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Building demolition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Structural metal repairs and replacements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Painting and coating metal surfaces in wet or humid environments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Sediment and bathymetric surveys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Green/”sustainability” projects reducing energy/water use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477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304800"/>
            <a:ext cx="8763000" cy="914400"/>
          </a:xfrm>
          <a:prstGeom prst="rect">
            <a:avLst/>
          </a:prstGeom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Operations Program Cont.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1447800"/>
            <a:ext cx="8534400" cy="44940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Contract Work, FY13 (1 Oct 2012 – 30 Sep 2013):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Conchas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Lake, NM: Roof repairs, Adobe Belle houses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Two Rivers Dam(s): Vegetation removal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Galisteo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Dam, NM: Survey boundary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John Martin &amp; Trinidad Dams, CO: Small security and safety projects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Upcoming Contract Work, FY14: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Conchas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Lake, NM: Irrigation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Headworks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Erosion Control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Cochiti Lake, NM: Spillway Erosion Repair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(Subject to being funded)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Future years backlog maintenance projects: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(As was listed in our “Typical maintenance work” slide)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(All subject to being funded)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48866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304800"/>
            <a:ext cx="8763000" cy="9144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+mj-lt"/>
                <a:ea typeface="+mj-ea"/>
                <a:cs typeface="+mj-cs"/>
              </a:rPr>
              <a:t>Corps’ Flood Control Mission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1524000"/>
            <a:ext cx="8001000" cy="40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One of our most important Civil-Works missions is “Flood Risk Management”:</a:t>
            </a:r>
          </a:p>
          <a:p>
            <a:pPr lvl="1">
              <a:spcBef>
                <a:spcPts val="0"/>
              </a:spcBef>
              <a:buFontTx/>
              <a:buChar char="•"/>
            </a:pPr>
            <a:endParaRPr lang="en-US" sz="2000" dirty="0" smtClean="0">
              <a:latin typeface="+mj-lt"/>
              <a:cs typeface="Times New Roman" pitchFamily="18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In general; operating and maintaining and in some cases, constructing; levees, storm damage reduction projects, and dams </a:t>
            </a:r>
          </a:p>
          <a:p>
            <a:pPr lvl="1">
              <a:spcBef>
                <a:spcPts val="0"/>
              </a:spcBef>
              <a:buFontTx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Identifying and assessing flood hazards posed by aging flood damage reduction infrastructure, </a:t>
            </a:r>
          </a:p>
          <a:p>
            <a:pPr lvl="1">
              <a:spcBef>
                <a:spcPts val="0"/>
              </a:spcBef>
              <a:buFontTx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Improving public awareness and comprehension of flood hazards and risk</a:t>
            </a:r>
          </a:p>
          <a:p>
            <a:pPr lvl="1">
              <a:spcBef>
                <a:spcPts val="0"/>
              </a:spcBef>
              <a:buFontTx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Improving capabilities to collaboratively deliver and sustain flood damage reduction and flood hazard mitigation services to the nation. 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6477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52400"/>
            <a:ext cx="8763000" cy="6858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Arial (Headings)"/>
                <a:ea typeface="+mj-ea"/>
                <a:cs typeface="+mj-cs"/>
              </a:rPr>
              <a:t>Corps’ Recreation Mission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990600"/>
            <a:ext cx="8686800" cy="52193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ts val="2000"/>
              </a:lnSpc>
              <a:spcBef>
                <a:spcPct val="5000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Lesser known fact: We are the largest federal provider of outdoor recreation in the country:</a:t>
            </a: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420 lakes in 43 states hosting 33% of all freshwater lake fishing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$18 billion in total spending associated with Corps lake visits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Translating to 350,000 jobs for American workers!!</a:t>
            </a:r>
          </a:p>
          <a:p>
            <a:pPr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Albuquerque District (NM and southeastern CO)</a:t>
            </a: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Nine Corps Dams, Six storing water year-round</a:t>
            </a: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Over 30 recreation areas (campgrounds, hiking trails, etc.)</a:t>
            </a: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Five-million total visitor-hours</a:t>
            </a: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Annual visitor recreation spending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FontTx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Recreation-based jobs provided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66" name="Picture 2" descr="Boating Pho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648200"/>
            <a:ext cx="2819400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43400" y="6477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304800"/>
            <a:ext cx="8763000" cy="6096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atin typeface="+mj-lt"/>
                <a:ea typeface="+mj-ea"/>
                <a:cs typeface="Arial" pitchFamily="34" charset="0"/>
              </a:rPr>
              <a:t>Corps’ Environmental Stewardship  Mission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295400"/>
            <a:ext cx="5257800" cy="43370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Along with projects providing flood risk management benefits, comes the responsibility to mitigate for their effects</a:t>
            </a:r>
          </a:p>
          <a:p>
            <a:pPr lvl="1" algn="l">
              <a:spcBef>
                <a:spcPts val="0"/>
              </a:spcBef>
              <a:buFontTx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lvl="1" algn="l"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Estimated 112,000-acres of land managed</a:t>
            </a:r>
          </a:p>
          <a:p>
            <a:pPr lvl="1" algn="l">
              <a:spcBef>
                <a:spcPts val="0"/>
              </a:spcBef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lvl="1" algn="l"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Estimated 210 miles of shoreline</a:t>
            </a:r>
          </a:p>
          <a:p>
            <a:pPr lvl="1" algn="l">
              <a:spcBef>
                <a:spcPts val="0"/>
              </a:spcBef>
              <a:buFontTx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lvl="1" algn="l"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Habitat work around the lakes</a:t>
            </a:r>
          </a:p>
          <a:p>
            <a:pPr lvl="1" algn="l">
              <a:spcBef>
                <a:spcPts val="0"/>
              </a:spcBef>
              <a:buFontTx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lvl="1" algn="l"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Archaeological and paleontological sites preserved</a:t>
            </a:r>
          </a:p>
          <a:p>
            <a:pPr lvl="1" algn="l">
              <a:spcBef>
                <a:spcPts val="0"/>
              </a:spcBef>
              <a:buFontTx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lvl="1" algn="l">
              <a:spcBef>
                <a:spcPts val="0"/>
              </a:spcBef>
              <a:buFontTx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 Historical structures</a:t>
            </a:r>
          </a:p>
          <a:p>
            <a:pPr lvl="1" algn="l">
              <a:spcBef>
                <a:spcPts val="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8" name="Picture 2" descr="Nature Pho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00400"/>
            <a:ext cx="3048000" cy="24193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7200" y="6477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External us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USACE_Master_Slide_Template">
  <a:themeElements>
    <a:clrScheme name="USACE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ACE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CE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CE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CE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CE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CE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CE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CE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CE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CE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CE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CE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CE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12 SPA SPD SBC Slid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Master_Slide_Templates SPA version 2 201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istric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ternal us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10333</TotalTime>
  <Words>879</Words>
  <Application>Microsoft Office PowerPoint</Application>
  <PresentationFormat>On-screen Show (4:3)</PresentationFormat>
  <Paragraphs>161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11</vt:i4>
      </vt:variant>
    </vt:vector>
  </HeadingPairs>
  <TitlesOfParts>
    <vt:vector size="45" baseType="lpstr">
      <vt:lpstr>2_Custom Design</vt:lpstr>
      <vt:lpstr>1_Custom Design</vt:lpstr>
      <vt:lpstr>Custom Design</vt:lpstr>
      <vt:lpstr>3_Custom Design</vt:lpstr>
      <vt:lpstr>External use template</vt:lpstr>
      <vt:lpstr>4_Custom Design</vt:lpstr>
      <vt:lpstr>5_Custom Design</vt:lpstr>
      <vt:lpstr>6_Custom Design</vt:lpstr>
      <vt:lpstr>7_Custom Design</vt:lpstr>
      <vt:lpstr>1_External use template</vt:lpstr>
      <vt:lpstr>USACE_Master_Slide_Template</vt:lpstr>
      <vt:lpstr>Slide Master</vt:lpstr>
      <vt:lpstr>2012 SPA SPD SBC Slides</vt:lpstr>
      <vt:lpstr>8_Custom Design</vt:lpstr>
      <vt:lpstr>9_Custom Design</vt:lpstr>
      <vt:lpstr>10_Custom Design</vt:lpstr>
      <vt:lpstr>Master_Slide_Templates SPA version 2 2012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District Theme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Daniel Curado</cp:lastModifiedBy>
  <cp:revision>415</cp:revision>
  <dcterms:created xsi:type="dcterms:W3CDTF">2009-05-21T17:19:18Z</dcterms:created>
  <dcterms:modified xsi:type="dcterms:W3CDTF">2013-07-11T20:39:19Z</dcterms:modified>
</cp:coreProperties>
</file>