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995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5B62F-C925-4624-B6D4-B5B44DFB385D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65029-4C9F-4DD6-A0E0-1CB8FAA26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Process 8"/>
          <p:cNvSpPr/>
          <p:nvPr/>
        </p:nvSpPr>
        <p:spPr>
          <a:xfrm>
            <a:off x="914400" y="990600"/>
            <a:ext cx="7315200" cy="4572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Consultant provides project information and requests comments from Tribe </a:t>
            </a:r>
          </a:p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(usually without providing information on cultural resources identified within the project area)</a:t>
            </a:r>
            <a:endParaRPr lang="en-US" sz="1200" dirty="0"/>
          </a:p>
        </p:txBody>
      </p:sp>
      <p:sp>
        <p:nvSpPr>
          <p:cNvPr id="10" name="Flowchart: Process 9"/>
          <p:cNvSpPr/>
          <p:nvPr/>
        </p:nvSpPr>
        <p:spPr>
          <a:xfrm>
            <a:off x="2971800" y="1905000"/>
            <a:ext cx="3200400" cy="3048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Tribe responds/does not respond to consultant</a:t>
            </a:r>
            <a:endParaRPr lang="en-US" sz="1200" dirty="0"/>
          </a:p>
        </p:txBody>
      </p:sp>
      <p:cxnSp>
        <p:nvCxnSpPr>
          <p:cNvPr id="17" name="Elbow Connector 16"/>
          <p:cNvCxnSpPr>
            <a:stCxn id="9" idx="2"/>
            <a:endCxn id="10" idx="0"/>
          </p:cNvCxnSpPr>
          <p:nvPr/>
        </p:nvCxnSpPr>
        <p:spPr>
          <a:xfrm rot="5400000">
            <a:off x="4343400" y="1676400"/>
            <a:ext cx="457200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owchart: Process 27"/>
          <p:cNvSpPr/>
          <p:nvPr/>
        </p:nvSpPr>
        <p:spPr>
          <a:xfrm>
            <a:off x="914400" y="2667000"/>
            <a:ext cx="73152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Consultant provides Corps with a copy of correspondence (often without responding to Tribe’s comments)</a:t>
            </a:r>
            <a:endParaRPr lang="en-US" sz="1200" dirty="0"/>
          </a:p>
        </p:txBody>
      </p:sp>
      <p:cxnSp>
        <p:nvCxnSpPr>
          <p:cNvPr id="32" name="Straight Arrow Connector 31"/>
          <p:cNvCxnSpPr>
            <a:stCxn id="10" idx="2"/>
            <a:endCxn id="28" idx="0"/>
          </p:cNvCxnSpPr>
          <p:nvPr/>
        </p:nvCxnSpPr>
        <p:spPr>
          <a:xfrm rot="5400000">
            <a:off x="4343400" y="2438400"/>
            <a:ext cx="457200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914400" y="3581400"/>
            <a:ext cx="3657600" cy="6858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Corps provides project information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requests comments from Tribe (usually with cultural resources identified within the project area and potential effects)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Elbow Connector 40"/>
          <p:cNvCxnSpPr>
            <a:stCxn id="28" idx="2"/>
            <a:endCxn id="43" idx="0"/>
          </p:cNvCxnSpPr>
          <p:nvPr/>
        </p:nvCxnSpPr>
        <p:spPr>
          <a:xfrm rot="16200000" flipH="1">
            <a:off x="5219700" y="2324100"/>
            <a:ext cx="685800" cy="198120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Alternate Process 42"/>
          <p:cNvSpPr/>
          <p:nvPr/>
        </p:nvSpPr>
        <p:spPr>
          <a:xfrm>
            <a:off x="4876800" y="3657600"/>
            <a:ext cx="3352800" cy="533400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Corps follows up on previous communication with a phone call or letter to the Tribe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Left Bracket 44"/>
          <p:cNvSpPr/>
          <p:nvPr/>
        </p:nvSpPr>
        <p:spPr>
          <a:xfrm>
            <a:off x="762000" y="762000"/>
            <a:ext cx="457200" cy="4495800"/>
          </a:xfrm>
          <a:prstGeom prst="leftBracke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Process 45"/>
          <p:cNvSpPr/>
          <p:nvPr/>
        </p:nvSpPr>
        <p:spPr>
          <a:xfrm rot="16200000">
            <a:off x="-571500" y="2933700"/>
            <a:ext cx="2209800" cy="3048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TRIBAL COORDINATION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Flowchart: Process 46"/>
          <p:cNvSpPr/>
          <p:nvPr/>
        </p:nvSpPr>
        <p:spPr>
          <a:xfrm>
            <a:off x="5715000" y="4800600"/>
            <a:ext cx="1676400" cy="3048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Tribe does not respond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Arrow Connector 48"/>
          <p:cNvCxnSpPr>
            <a:stCxn id="36" idx="3"/>
            <a:endCxn id="43" idx="1"/>
          </p:cNvCxnSpPr>
          <p:nvPr/>
        </p:nvCxnSpPr>
        <p:spPr>
          <a:xfrm>
            <a:off x="4572000" y="3924300"/>
            <a:ext cx="304800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owchart: Decision 51"/>
          <p:cNvSpPr/>
          <p:nvPr/>
        </p:nvSpPr>
        <p:spPr>
          <a:xfrm>
            <a:off x="5410200" y="5638800"/>
            <a:ext cx="2286000" cy="838200"/>
          </a:xfrm>
          <a:prstGeom prst="flowChartDecisi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Proceed with SHPO Consultation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Elbow Connector 53"/>
          <p:cNvCxnSpPr>
            <a:stCxn id="43" idx="2"/>
            <a:endCxn id="47" idx="0"/>
          </p:cNvCxnSpPr>
          <p:nvPr/>
        </p:nvCxnSpPr>
        <p:spPr>
          <a:xfrm rot="5400000">
            <a:off x="6248400" y="4495800"/>
            <a:ext cx="609600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47" idx="2"/>
            <a:endCxn id="52" idx="0"/>
          </p:cNvCxnSpPr>
          <p:nvPr/>
        </p:nvCxnSpPr>
        <p:spPr>
          <a:xfrm rot="5400000">
            <a:off x="6286500" y="5372100"/>
            <a:ext cx="533400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Flowchart: Process 90"/>
          <p:cNvSpPr/>
          <p:nvPr/>
        </p:nvSpPr>
        <p:spPr>
          <a:xfrm>
            <a:off x="1219200" y="5410200"/>
            <a:ext cx="1524000" cy="3048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Tribe responds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3" name="Straight Arrow Connector 92"/>
          <p:cNvCxnSpPr>
            <a:stCxn id="43" idx="2"/>
            <a:endCxn id="91" idx="0"/>
          </p:cNvCxnSpPr>
          <p:nvPr/>
        </p:nvCxnSpPr>
        <p:spPr>
          <a:xfrm rot="5400000">
            <a:off x="3657600" y="2514600"/>
            <a:ext cx="1219200" cy="4572000"/>
          </a:xfrm>
          <a:prstGeom prst="bentConnector3">
            <a:avLst>
              <a:gd name="adj1" fmla="val 25000"/>
            </a:avLst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91" idx="2"/>
            <a:endCxn id="147" idx="0"/>
          </p:cNvCxnSpPr>
          <p:nvPr/>
        </p:nvCxnSpPr>
        <p:spPr>
          <a:xfrm rot="5400000">
            <a:off x="1790700" y="5905500"/>
            <a:ext cx="381000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Left Bracket 138"/>
          <p:cNvSpPr/>
          <p:nvPr/>
        </p:nvSpPr>
        <p:spPr>
          <a:xfrm rot="10800000">
            <a:off x="7924800" y="762000"/>
            <a:ext cx="457200" cy="4495800"/>
          </a:xfrm>
          <a:prstGeom prst="leftBracke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/>
        </p:nvSpPr>
        <p:spPr>
          <a:xfrm>
            <a:off x="1752600" y="152400"/>
            <a:ext cx="56388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SPK TRIBAL COMMUNICATION PROCEDURE-Page 1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1524000" y="6096000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Page 2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8382000" y="3352800"/>
            <a:ext cx="381000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16200000">
            <a:off x="7309366" y="1834634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REQUIRED PROCESS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7537966" y="4273034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REQUIRED PROCESS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14400" y="6477000"/>
            <a:ext cx="731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Permit application does not need to be complete prior to initiating coordination/consultation.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20000" y="64578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9/13/2011</a:t>
            </a:r>
          </a:p>
          <a:p>
            <a:pPr algn="r"/>
            <a:r>
              <a:rPr lang="en-US" sz="1000" dirty="0" smtClean="0"/>
              <a:t>FOR INTERNAL USE ONLY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/>
          <p:cNvSpPr/>
          <p:nvPr/>
        </p:nvSpPr>
        <p:spPr>
          <a:xfrm>
            <a:off x="2133600" y="685800"/>
            <a:ext cx="4876800" cy="3048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Tribe responds to Corps’ communication (or independently contacts Corps)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152400"/>
            <a:ext cx="5791200" cy="381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SPK TRIBAL COMMUNICATION PROCEDURE- Page 2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Process 3"/>
          <p:cNvSpPr/>
          <p:nvPr/>
        </p:nvSpPr>
        <p:spPr>
          <a:xfrm>
            <a:off x="914400" y="1447800"/>
            <a:ext cx="3352800" cy="4572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Tribe provides comments, concerns, and/or recommendations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4876800" y="1447800"/>
            <a:ext cx="3352800" cy="6096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Tribe requests FORMAL GOV’T-TO-GOV’T CONSULTATION and provides comments, concerns, and/or recommendations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>
            <a:stCxn id="2" idx="2"/>
            <a:endCxn id="4" idx="0"/>
          </p:cNvCxnSpPr>
          <p:nvPr/>
        </p:nvCxnSpPr>
        <p:spPr>
          <a:xfrm rot="5400000">
            <a:off x="3352800" y="228600"/>
            <a:ext cx="457200" cy="198120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6"/>
          <p:cNvCxnSpPr>
            <a:stCxn id="2" idx="2"/>
            <a:endCxn id="5" idx="0"/>
          </p:cNvCxnSpPr>
          <p:nvPr/>
        </p:nvCxnSpPr>
        <p:spPr>
          <a:xfrm rot="16200000" flipH="1">
            <a:off x="5334000" y="228600"/>
            <a:ext cx="457200" cy="198120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Alternate Process 12"/>
          <p:cNvSpPr/>
          <p:nvPr/>
        </p:nvSpPr>
        <p:spPr>
          <a:xfrm>
            <a:off x="914400" y="2362200"/>
            <a:ext cx="3352800" cy="685800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Corps considers and/or addresses Tribe’s comments, concerns, and/or recommendations and replies to Tribe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1,2</a:t>
            </a:r>
            <a:endParaRPr lang="en-US" sz="1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Arrow Connector 14"/>
          <p:cNvCxnSpPr>
            <a:stCxn id="4" idx="2"/>
            <a:endCxn id="13" idx="0"/>
          </p:cNvCxnSpPr>
          <p:nvPr/>
        </p:nvCxnSpPr>
        <p:spPr>
          <a:xfrm rot="5400000">
            <a:off x="2362200" y="2133600"/>
            <a:ext cx="457200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Decision 16"/>
          <p:cNvSpPr/>
          <p:nvPr/>
        </p:nvSpPr>
        <p:spPr>
          <a:xfrm>
            <a:off x="1447800" y="3429000"/>
            <a:ext cx="2286000" cy="838200"/>
          </a:xfrm>
          <a:prstGeom prst="flowChartDecisi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Proceed with SHPO Consultation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>
            <a:stCxn id="13" idx="2"/>
            <a:endCxn id="17" idx="0"/>
          </p:cNvCxnSpPr>
          <p:nvPr/>
        </p:nvCxnSpPr>
        <p:spPr>
          <a:xfrm rot="5400000">
            <a:off x="2400300" y="3238500"/>
            <a:ext cx="381000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lowchart: Alternate Process 25"/>
          <p:cNvSpPr/>
          <p:nvPr/>
        </p:nvSpPr>
        <p:spPr>
          <a:xfrm>
            <a:off x="1143000" y="4648200"/>
            <a:ext cx="2895600" cy="381000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Corps copies Tribe on SHPO Consultation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>
            <a:stCxn id="17" idx="2"/>
            <a:endCxn id="26" idx="0"/>
          </p:cNvCxnSpPr>
          <p:nvPr/>
        </p:nvCxnSpPr>
        <p:spPr>
          <a:xfrm rot="5400000">
            <a:off x="2400300" y="4457700"/>
            <a:ext cx="381000" cy="1588"/>
          </a:xfrm>
          <a:prstGeom prst="straightConnector1">
            <a:avLst/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eft Bracket 38"/>
          <p:cNvSpPr/>
          <p:nvPr/>
        </p:nvSpPr>
        <p:spPr>
          <a:xfrm>
            <a:off x="762000" y="609600"/>
            <a:ext cx="457200" cy="5638800"/>
          </a:xfrm>
          <a:prstGeom prst="leftBracke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Process 39"/>
          <p:cNvSpPr/>
          <p:nvPr/>
        </p:nvSpPr>
        <p:spPr>
          <a:xfrm rot="16200000">
            <a:off x="-647700" y="3390900"/>
            <a:ext cx="2362200" cy="304800"/>
          </a:xfrm>
          <a:prstGeom prst="flowChartProcess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TRIBAL CONSULTATION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eft Bracket 40"/>
          <p:cNvSpPr/>
          <p:nvPr/>
        </p:nvSpPr>
        <p:spPr>
          <a:xfrm rot="10800000">
            <a:off x="7924800" y="609600"/>
            <a:ext cx="457200" cy="5638800"/>
          </a:xfrm>
          <a:prstGeom prst="leftBracke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Alternate Process 41"/>
          <p:cNvSpPr/>
          <p:nvPr/>
        </p:nvSpPr>
        <p:spPr>
          <a:xfrm>
            <a:off x="4876800" y="2362200"/>
            <a:ext cx="3352800" cy="685800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DE considers and/or addresses Tribe’s comments, concerns, and/or recommendations and replies to Tribe (face-to-face meeting may occur)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Straight Arrow Connector 42"/>
          <p:cNvCxnSpPr>
            <a:stCxn id="5" idx="2"/>
            <a:endCxn id="42" idx="0"/>
          </p:cNvCxnSpPr>
          <p:nvPr/>
        </p:nvCxnSpPr>
        <p:spPr>
          <a:xfrm rot="5400000">
            <a:off x="6400800" y="2209800"/>
            <a:ext cx="3048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lowchart: Decision 46"/>
          <p:cNvSpPr/>
          <p:nvPr/>
        </p:nvSpPr>
        <p:spPr>
          <a:xfrm>
            <a:off x="5410200" y="3429000"/>
            <a:ext cx="2286000" cy="838200"/>
          </a:xfrm>
          <a:prstGeom prst="flowChartDecision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Proceed with SHPO Consultation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Arrow Connector 47"/>
          <p:cNvCxnSpPr>
            <a:stCxn id="42" idx="2"/>
            <a:endCxn id="47" idx="0"/>
          </p:cNvCxnSpPr>
          <p:nvPr/>
        </p:nvCxnSpPr>
        <p:spPr>
          <a:xfrm rot="5400000">
            <a:off x="6362700" y="3238500"/>
            <a:ext cx="3810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Alternate Process 48"/>
          <p:cNvSpPr/>
          <p:nvPr/>
        </p:nvSpPr>
        <p:spPr>
          <a:xfrm>
            <a:off x="5105400" y="4648200"/>
            <a:ext cx="2895600" cy="381000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DE copies Tribe on SHPO Consultation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Arrow Connector 49"/>
          <p:cNvCxnSpPr>
            <a:stCxn id="47" idx="2"/>
            <a:endCxn id="49" idx="0"/>
          </p:cNvCxnSpPr>
          <p:nvPr/>
        </p:nvCxnSpPr>
        <p:spPr>
          <a:xfrm rot="5400000">
            <a:off x="6362700" y="4457700"/>
            <a:ext cx="38100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owchart: Alternate Process 51"/>
          <p:cNvSpPr/>
          <p:nvPr/>
        </p:nvSpPr>
        <p:spPr>
          <a:xfrm>
            <a:off x="1828800" y="5562600"/>
            <a:ext cx="5486400" cy="533400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If MOA or PA developed, Tribe is invited to sign MOA/PA as a concurring or signatory party, depending on involvement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Straight Arrow Connector 6"/>
          <p:cNvCxnSpPr>
            <a:stCxn id="49" idx="2"/>
            <a:endCxn id="52" idx="0"/>
          </p:cNvCxnSpPr>
          <p:nvPr/>
        </p:nvCxnSpPr>
        <p:spPr>
          <a:xfrm rot="5400000">
            <a:off x="5295900" y="4305300"/>
            <a:ext cx="533400" cy="198120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6"/>
          <p:cNvCxnSpPr>
            <a:stCxn id="26" idx="2"/>
            <a:endCxn id="52" idx="0"/>
          </p:cNvCxnSpPr>
          <p:nvPr/>
        </p:nvCxnSpPr>
        <p:spPr>
          <a:xfrm rot="16200000" flipH="1">
            <a:off x="3314700" y="4305300"/>
            <a:ext cx="533400" cy="1981200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914400" y="63246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Some Tribes have already established the procedures under which we engage in consultation, may be formalized in a MOU</a:t>
            </a:r>
          </a:p>
          <a:p>
            <a:pPr marL="228600" indent="-228600">
              <a:buAutoNum type="arabicPeriod"/>
            </a:pPr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Level of PM/Branch Chief/DE involvement depends on Tribe’s preference. Every Tribe is different.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20000" y="645789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9/13/2011</a:t>
            </a:r>
          </a:p>
          <a:p>
            <a:pPr algn="r"/>
            <a:r>
              <a:rPr lang="en-US" sz="1000" dirty="0" smtClean="0"/>
              <a:t>FOR INTERNAL USE ONLY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285</Words>
  <Application>Microsoft Office PowerPoint</Application>
  <PresentationFormat>On-screen Show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USACE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L2rcneeh</dc:creator>
  <cp:lastModifiedBy>L2RCSMRP</cp:lastModifiedBy>
  <cp:revision>15</cp:revision>
  <dcterms:created xsi:type="dcterms:W3CDTF">2011-02-11T18:25:45Z</dcterms:created>
  <dcterms:modified xsi:type="dcterms:W3CDTF">2012-01-23T18:02:20Z</dcterms:modified>
</cp:coreProperties>
</file>